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handoutMasterIdLst>
    <p:handoutMasterId r:id="rId52"/>
  </p:handoutMasterIdLst>
  <p:sldIdLst>
    <p:sldId id="256" r:id="rId2"/>
    <p:sldId id="349" r:id="rId3"/>
    <p:sldId id="488" r:id="rId4"/>
    <p:sldId id="518" r:id="rId5"/>
    <p:sldId id="519" r:id="rId6"/>
    <p:sldId id="521" r:id="rId7"/>
    <p:sldId id="522" r:id="rId8"/>
    <p:sldId id="523" r:id="rId9"/>
    <p:sldId id="524" r:id="rId10"/>
    <p:sldId id="525" r:id="rId11"/>
    <p:sldId id="539" r:id="rId12"/>
    <p:sldId id="526" r:id="rId13"/>
    <p:sldId id="540" r:id="rId14"/>
    <p:sldId id="527" r:id="rId15"/>
    <p:sldId id="528" r:id="rId16"/>
    <p:sldId id="529" r:id="rId17"/>
    <p:sldId id="530" r:id="rId18"/>
    <p:sldId id="531" r:id="rId19"/>
    <p:sldId id="532" r:id="rId20"/>
    <p:sldId id="533" r:id="rId21"/>
    <p:sldId id="534" r:id="rId22"/>
    <p:sldId id="535" r:id="rId23"/>
    <p:sldId id="536" r:id="rId24"/>
    <p:sldId id="541" r:id="rId25"/>
    <p:sldId id="537" r:id="rId26"/>
    <p:sldId id="538" r:id="rId27"/>
    <p:sldId id="544" r:id="rId28"/>
    <p:sldId id="545" r:id="rId29"/>
    <p:sldId id="542" r:id="rId30"/>
    <p:sldId id="543" r:id="rId31"/>
    <p:sldId id="547" r:id="rId32"/>
    <p:sldId id="548" r:id="rId33"/>
    <p:sldId id="549" r:id="rId34"/>
    <p:sldId id="550" r:id="rId35"/>
    <p:sldId id="552" r:id="rId36"/>
    <p:sldId id="551" r:id="rId37"/>
    <p:sldId id="553" r:id="rId38"/>
    <p:sldId id="554" r:id="rId39"/>
    <p:sldId id="555" r:id="rId40"/>
    <p:sldId id="556" r:id="rId41"/>
    <p:sldId id="557" r:id="rId42"/>
    <p:sldId id="558" r:id="rId43"/>
    <p:sldId id="560" r:id="rId44"/>
    <p:sldId id="561" r:id="rId45"/>
    <p:sldId id="562" r:id="rId46"/>
    <p:sldId id="559" r:id="rId47"/>
    <p:sldId id="563" r:id="rId48"/>
    <p:sldId id="396" r:id="rId49"/>
    <p:sldId id="306" r:id="rId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90" autoAdjust="0"/>
    <p:restoredTop sz="97706" autoAdjust="0"/>
  </p:normalViewPr>
  <p:slideViewPr>
    <p:cSldViewPr snapToGrid="0" snapToObjects="1">
      <p:cViewPr>
        <p:scale>
          <a:sx n="68" d="100"/>
          <a:sy n="68" d="100"/>
        </p:scale>
        <p:origin x="-1362" y="-72"/>
      </p:cViewPr>
      <p:guideLst>
        <p:guide orient="horz" pos="2160"/>
        <p:guide pos="2880"/>
      </p:guideLst>
    </p:cSldViewPr>
  </p:slideViewPr>
  <p:outlineViewPr>
    <p:cViewPr>
      <p:scale>
        <a:sx n="33" d="100"/>
        <a:sy n="33" d="100"/>
      </p:scale>
      <p:origin x="0" y="21008"/>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 Id="rId4" Type="http://schemas.openxmlformats.org/officeDocument/2006/relationships/image" Target="../media/image16.wmf"/></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9.wmf"/><Relationship Id="rId7" Type="http://schemas.openxmlformats.org/officeDocument/2006/relationships/image" Target="../media/image23.emf"/><Relationship Id="rId2" Type="http://schemas.openxmlformats.org/officeDocument/2006/relationships/image" Target="../media/image18.wmf"/><Relationship Id="rId1" Type="http://schemas.openxmlformats.org/officeDocument/2006/relationships/image" Target="../media/image17.wmf"/><Relationship Id="rId6" Type="http://schemas.openxmlformats.org/officeDocument/2006/relationships/image" Target="../media/image22.wmf"/><Relationship Id="rId5" Type="http://schemas.openxmlformats.org/officeDocument/2006/relationships/image" Target="../media/image21.wmf"/><Relationship Id="rId4" Type="http://schemas.openxmlformats.org/officeDocument/2006/relationships/image" Target="../media/image20.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48.png"/></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50.png"/></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5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2B7BBCE-00A9-6840-8071-99B9E710F12D}" type="datetimeFigureOut">
              <a:rPr lang="en-US" smtClean="0"/>
              <a:pPr/>
              <a:t>29/07/2015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A5B2964-08AC-3945-B822-ABA3D09E4E69}" type="slidenum">
              <a:rPr lang="en-US" smtClean="0"/>
              <a:pPr/>
              <a:t>‹#›</a:t>
            </a:fld>
            <a:endParaRPr lang="en-US"/>
          </a:p>
        </p:txBody>
      </p:sp>
    </p:spTree>
    <p:extLst>
      <p:ext uri="{BB962C8B-B14F-4D97-AF65-F5344CB8AC3E}">
        <p14:creationId xmlns:p14="http://schemas.microsoft.com/office/powerpoint/2010/main" xmlns="" val="225540701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68F71F5-455C-BB40-B117-0FE77097A5AA}" type="datetimeFigureOut">
              <a:rPr lang="en-US" smtClean="0"/>
              <a:pPr/>
              <a:t>29/07/2015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E4BDFC6-614D-0F40-8ED4-7C35ECF5DE2A}" type="slidenum">
              <a:rPr lang="en-US" smtClean="0"/>
              <a:pPr/>
              <a:t>‹#›</a:t>
            </a:fld>
            <a:endParaRPr lang="en-US"/>
          </a:p>
        </p:txBody>
      </p:sp>
    </p:spTree>
    <p:extLst>
      <p:ext uri="{BB962C8B-B14F-4D97-AF65-F5344CB8AC3E}">
        <p14:creationId xmlns:p14="http://schemas.microsoft.com/office/powerpoint/2010/main" xmlns="" val="350935752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1E7B44C-0B5F-C942-9E9B-6E7338A19EB0}" type="datetime1">
              <a:rPr lang="en-US" smtClean="0"/>
              <a:pPr/>
              <a:t>29/07/2015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E567AB-134B-9C4D-86BA-9D10E7A67249}" type="slidenum">
              <a:rPr lang="en-US" smtClean="0"/>
              <a:pPr/>
              <a:t>‹#›</a:t>
            </a:fld>
            <a:endParaRPr lang="en-US"/>
          </a:p>
        </p:txBody>
      </p:sp>
    </p:spTree>
    <p:extLst>
      <p:ext uri="{BB962C8B-B14F-4D97-AF65-F5344CB8AC3E}">
        <p14:creationId xmlns:p14="http://schemas.microsoft.com/office/powerpoint/2010/main" xmlns="" val="971827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9192020-41D0-5349-BD1F-52F7C8AF56C0}" type="datetime1">
              <a:rPr lang="en-US" smtClean="0"/>
              <a:pPr/>
              <a:t>29/07/2015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E567AB-134B-9C4D-86BA-9D10E7A67249}" type="slidenum">
              <a:rPr lang="en-US" smtClean="0"/>
              <a:pPr/>
              <a:t>‹#›</a:t>
            </a:fld>
            <a:endParaRPr lang="en-US"/>
          </a:p>
        </p:txBody>
      </p:sp>
    </p:spTree>
    <p:extLst>
      <p:ext uri="{BB962C8B-B14F-4D97-AF65-F5344CB8AC3E}">
        <p14:creationId xmlns:p14="http://schemas.microsoft.com/office/powerpoint/2010/main" xmlns="" val="2514406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B821D8-8B9C-884A-9D2D-66F61E0F46D6}" type="datetime1">
              <a:rPr lang="en-US" smtClean="0"/>
              <a:pPr/>
              <a:t>29/07/2015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E567AB-134B-9C4D-86BA-9D10E7A67249}" type="slidenum">
              <a:rPr lang="en-US" smtClean="0"/>
              <a:pPr/>
              <a:t>‹#›</a:t>
            </a:fld>
            <a:endParaRPr lang="en-US"/>
          </a:p>
        </p:txBody>
      </p:sp>
    </p:spTree>
    <p:extLst>
      <p:ext uri="{BB962C8B-B14F-4D97-AF65-F5344CB8AC3E}">
        <p14:creationId xmlns:p14="http://schemas.microsoft.com/office/powerpoint/2010/main" xmlns="" val="1160434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25138614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930479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7EE4C6-27C2-F847-95F5-04FA3549E6F3}" type="datetime1">
              <a:rPr lang="en-US" smtClean="0"/>
              <a:pPr/>
              <a:t>29/07/2015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E567AB-134B-9C4D-86BA-9D10E7A67249}" type="slidenum">
              <a:rPr lang="en-US" smtClean="0"/>
              <a:pPr/>
              <a:t>‹#›</a:t>
            </a:fld>
            <a:endParaRPr lang="en-US"/>
          </a:p>
        </p:txBody>
      </p:sp>
    </p:spTree>
    <p:extLst>
      <p:ext uri="{BB962C8B-B14F-4D97-AF65-F5344CB8AC3E}">
        <p14:creationId xmlns:p14="http://schemas.microsoft.com/office/powerpoint/2010/main" xmlns="" val="242999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82F9F62-C147-B248-BCD6-2C66C0FD7B5A}" type="datetime1">
              <a:rPr lang="en-US" smtClean="0"/>
              <a:pPr/>
              <a:t>29/07/2015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E567AB-134B-9C4D-86BA-9D10E7A67249}" type="slidenum">
              <a:rPr lang="en-US" smtClean="0"/>
              <a:pPr/>
              <a:t>‹#›</a:t>
            </a:fld>
            <a:endParaRPr lang="en-US"/>
          </a:p>
        </p:txBody>
      </p:sp>
    </p:spTree>
    <p:extLst>
      <p:ext uri="{BB962C8B-B14F-4D97-AF65-F5344CB8AC3E}">
        <p14:creationId xmlns:p14="http://schemas.microsoft.com/office/powerpoint/2010/main" xmlns="" val="3962851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7BEBF2E-AB0A-3B46-8015-D6A68D9DDE93}" type="datetime1">
              <a:rPr lang="en-US" smtClean="0"/>
              <a:pPr/>
              <a:t>29/07/2015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E567AB-134B-9C4D-86BA-9D10E7A67249}" type="slidenum">
              <a:rPr lang="en-US" smtClean="0"/>
              <a:pPr/>
              <a:t>‹#›</a:t>
            </a:fld>
            <a:endParaRPr lang="en-US"/>
          </a:p>
        </p:txBody>
      </p:sp>
    </p:spTree>
    <p:extLst>
      <p:ext uri="{BB962C8B-B14F-4D97-AF65-F5344CB8AC3E}">
        <p14:creationId xmlns:p14="http://schemas.microsoft.com/office/powerpoint/2010/main" xmlns="" val="3812937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4945F04-DAEB-1A4E-8019-A5A3C38901B3}" type="datetime1">
              <a:rPr lang="en-US" smtClean="0"/>
              <a:pPr/>
              <a:t>29/07/2015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4E567AB-134B-9C4D-86BA-9D10E7A67249}" type="slidenum">
              <a:rPr lang="en-US" smtClean="0"/>
              <a:pPr/>
              <a:t>‹#›</a:t>
            </a:fld>
            <a:endParaRPr lang="en-US"/>
          </a:p>
        </p:txBody>
      </p:sp>
    </p:spTree>
    <p:extLst>
      <p:ext uri="{BB962C8B-B14F-4D97-AF65-F5344CB8AC3E}">
        <p14:creationId xmlns:p14="http://schemas.microsoft.com/office/powerpoint/2010/main" xmlns="" val="2350922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C055EB5-F51C-0A4B-8BD4-AF90164DFA51}" type="datetime1">
              <a:rPr lang="en-US" smtClean="0"/>
              <a:pPr/>
              <a:t>29/07/2015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4E567AB-134B-9C4D-86BA-9D10E7A67249}" type="slidenum">
              <a:rPr lang="en-US" smtClean="0"/>
              <a:pPr/>
              <a:t>‹#›</a:t>
            </a:fld>
            <a:endParaRPr lang="en-US"/>
          </a:p>
        </p:txBody>
      </p:sp>
    </p:spTree>
    <p:extLst>
      <p:ext uri="{BB962C8B-B14F-4D97-AF65-F5344CB8AC3E}">
        <p14:creationId xmlns:p14="http://schemas.microsoft.com/office/powerpoint/2010/main" xmlns="" val="1518805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DCF8AD-F5CD-004F-97CB-36344709897F}" type="datetime1">
              <a:rPr lang="en-US" smtClean="0"/>
              <a:pPr/>
              <a:t>29/07/2015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4E567AB-134B-9C4D-86BA-9D10E7A67249}" type="slidenum">
              <a:rPr lang="en-US" smtClean="0"/>
              <a:pPr/>
              <a:t>‹#›</a:t>
            </a:fld>
            <a:endParaRPr lang="en-US"/>
          </a:p>
        </p:txBody>
      </p:sp>
    </p:spTree>
    <p:extLst>
      <p:ext uri="{BB962C8B-B14F-4D97-AF65-F5344CB8AC3E}">
        <p14:creationId xmlns:p14="http://schemas.microsoft.com/office/powerpoint/2010/main" xmlns="" val="537083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349384-3EFA-7D44-A854-D1A1D1E61339}" type="datetime1">
              <a:rPr lang="en-US" smtClean="0"/>
              <a:pPr/>
              <a:t>29/07/2015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E567AB-134B-9C4D-86BA-9D10E7A67249}" type="slidenum">
              <a:rPr lang="en-US" smtClean="0"/>
              <a:pPr/>
              <a:t>‹#›</a:t>
            </a:fld>
            <a:endParaRPr lang="en-US"/>
          </a:p>
        </p:txBody>
      </p:sp>
    </p:spTree>
    <p:extLst>
      <p:ext uri="{BB962C8B-B14F-4D97-AF65-F5344CB8AC3E}">
        <p14:creationId xmlns:p14="http://schemas.microsoft.com/office/powerpoint/2010/main" xmlns="" val="224311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1440658-2C3B-7A45-9EBE-43AD4F0FC910}" type="datetime1">
              <a:rPr lang="en-US" smtClean="0"/>
              <a:pPr/>
              <a:t>29/07/2015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E567AB-134B-9C4D-86BA-9D10E7A67249}" type="slidenum">
              <a:rPr lang="en-US" smtClean="0"/>
              <a:pPr/>
              <a:t>‹#›</a:t>
            </a:fld>
            <a:endParaRPr lang="en-US"/>
          </a:p>
        </p:txBody>
      </p:sp>
    </p:spTree>
    <p:extLst>
      <p:ext uri="{BB962C8B-B14F-4D97-AF65-F5344CB8AC3E}">
        <p14:creationId xmlns:p14="http://schemas.microsoft.com/office/powerpoint/2010/main" xmlns="" val="1713459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F53728-3D01-3548-AA60-DDDB135D2DD3}" type="datetime1">
              <a:rPr lang="en-US" smtClean="0"/>
              <a:pPr/>
              <a:t>29/07/2015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E567AB-134B-9C4D-86BA-9D10E7A67249}" type="slidenum">
              <a:rPr lang="en-US" smtClean="0"/>
              <a:pPr/>
              <a:t>‹#›</a:t>
            </a:fld>
            <a:endParaRPr lang="en-US"/>
          </a:p>
        </p:txBody>
      </p:sp>
    </p:spTree>
    <p:extLst>
      <p:ext uri="{BB962C8B-B14F-4D97-AF65-F5344CB8AC3E}">
        <p14:creationId xmlns:p14="http://schemas.microsoft.com/office/powerpoint/2010/main" xmlns="" val="26267954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vmlDrawing" Target="../drawings/vmlDrawing6.v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vmlDrawing" Target="../drawings/vmlDrawing7.v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7.xml"/><Relationship Id="rId1" Type="http://schemas.openxmlformats.org/officeDocument/2006/relationships/vmlDrawing" Target="../drawings/vmlDrawing9.v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7.xml"/><Relationship Id="rId1" Type="http://schemas.openxmlformats.org/officeDocument/2006/relationships/vmlDrawing" Target="../drawings/vmlDrawing10.v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11.v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12.v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3.xml"/><Relationship Id="rId1" Type="http://schemas.openxmlformats.org/officeDocument/2006/relationships/vmlDrawing" Target="../drawings/vmlDrawing13.vml"/><Relationship Id="rId6" Type="http://schemas.openxmlformats.org/officeDocument/2006/relationships/oleObject" Target="../embeddings/oleObject7.bin"/><Relationship Id="rId5" Type="http://schemas.openxmlformats.org/officeDocument/2006/relationships/oleObject" Target="../embeddings/oleObject6.bin"/><Relationship Id="rId4" Type="http://schemas.openxmlformats.org/officeDocument/2006/relationships/oleObject" Target="../embeddings/oleObject5.bin"/></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oleObject" Target="../embeddings/oleObject8.bin"/><Relationship Id="rId7" Type="http://schemas.openxmlformats.org/officeDocument/2006/relationships/oleObject" Target="../embeddings/oleObject12.bin"/><Relationship Id="rId2" Type="http://schemas.openxmlformats.org/officeDocument/2006/relationships/slideLayout" Target="../slideLayouts/slideLayout13.xml"/><Relationship Id="rId1" Type="http://schemas.openxmlformats.org/officeDocument/2006/relationships/vmlDrawing" Target="../drawings/vmlDrawing14.vml"/><Relationship Id="rId6" Type="http://schemas.openxmlformats.org/officeDocument/2006/relationships/oleObject" Target="../embeddings/oleObject11.bin"/><Relationship Id="rId5" Type="http://schemas.openxmlformats.org/officeDocument/2006/relationships/oleObject" Target="../embeddings/oleObject10.bin"/><Relationship Id="rId10" Type="http://schemas.openxmlformats.org/officeDocument/2006/relationships/oleObject" Target="../embeddings/oleObject15.bin"/><Relationship Id="rId4" Type="http://schemas.openxmlformats.org/officeDocument/2006/relationships/oleObject" Target="../embeddings/oleObject9.bin"/><Relationship Id="rId9" Type="http://schemas.openxmlformats.org/officeDocument/2006/relationships/oleObject" Target="../embeddings/oleObject14.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vmlDrawing" Target="../drawings/vmlDrawing15.v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vmlDrawing" Target="../drawings/vmlDrawing16.v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7.xml"/><Relationship Id="rId1" Type="http://schemas.openxmlformats.org/officeDocument/2006/relationships/vmlDrawing" Target="../drawings/vmlDrawing17.v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vmlDrawing" Target="../drawings/vmlDrawing18.v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7.xml"/><Relationship Id="rId1" Type="http://schemas.openxmlformats.org/officeDocument/2006/relationships/vmlDrawing" Target="../drawings/vmlDrawing19.v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vmlDrawing" Target="../drawings/vmlDrawing20.v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vmlDrawing" Target="../drawings/vmlDrawing21.v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6.xml"/><Relationship Id="rId1" Type="http://schemas.openxmlformats.org/officeDocument/2006/relationships/vmlDrawing" Target="../drawings/vmlDrawing23.v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7.xml"/><Relationship Id="rId1" Type="http://schemas.openxmlformats.org/officeDocument/2006/relationships/vmlDrawing" Target="../drawings/vmlDrawing24.v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7.xml"/><Relationship Id="rId1" Type="http://schemas.openxmlformats.org/officeDocument/2006/relationships/vmlDrawing" Target="../drawings/vmlDrawing25.v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vmlDrawing" Target="../drawings/vmlDrawing26.v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vmlDrawing" Target="../drawings/vmlDrawing27.v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7.xml"/><Relationship Id="rId1" Type="http://schemas.openxmlformats.org/officeDocument/2006/relationships/vmlDrawing" Target="../drawings/vmlDrawing28.v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vmlDrawing" Target="../drawings/vmlDrawing29.v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vmlDrawing" Target="../drawings/vmlDrawing30.v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vmlDrawing" Target="../drawings/vmlDrawing31.v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vmlDrawing" Target="../drawings/vmlDrawing32.v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7.xml"/><Relationship Id="rId1" Type="http://schemas.openxmlformats.org/officeDocument/2006/relationships/vmlDrawing" Target="../drawings/vmlDrawing33.vml"/><Relationship Id="rId4" Type="http://schemas.openxmlformats.org/officeDocument/2006/relationships/oleObject" Target="../embeddings/oleObject16.bin"/></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7.xml"/><Relationship Id="rId1" Type="http://schemas.openxmlformats.org/officeDocument/2006/relationships/vmlDrawing" Target="../drawings/vmlDrawing34.vml"/><Relationship Id="rId4" Type="http://schemas.openxmlformats.org/officeDocument/2006/relationships/oleObject" Target="../embeddings/oleObject17.bin"/></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7.xml"/><Relationship Id="rId1" Type="http://schemas.openxmlformats.org/officeDocument/2006/relationships/vmlDrawing" Target="../drawings/vmlDrawing35.vml"/><Relationship Id="rId4" Type="http://schemas.openxmlformats.org/officeDocument/2006/relationships/oleObject" Target="../embeddings/oleObject18.bin"/></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vmlDrawing" Target="../drawings/vmlDrawing36.v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vmlDrawing" Target="../drawings/vmlDrawing1.v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6.xml"/><Relationship Id="rId1" Type="http://schemas.openxmlformats.org/officeDocument/2006/relationships/vmlDrawing" Target="../drawings/vmlDrawing2.v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vmlDrawing" Target="../drawings/vmlDrawing3.v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5.v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Digital Image </a:t>
            </a:r>
            <a:r>
              <a:rPr lang="en-US" dirty="0"/>
              <a:t>Processing</a:t>
            </a:r>
            <a:br>
              <a:rPr lang="en-US" dirty="0"/>
            </a:br>
            <a:r>
              <a:rPr lang="en-US" dirty="0" smtClean="0"/>
              <a:t>CSC331 </a:t>
            </a:r>
            <a:endParaRPr lang="en-US" dirty="0"/>
          </a:p>
        </p:txBody>
      </p:sp>
      <p:sp>
        <p:nvSpPr>
          <p:cNvPr id="3" name="Subtitle 2"/>
          <p:cNvSpPr>
            <a:spLocks noGrp="1"/>
          </p:cNvSpPr>
          <p:nvPr>
            <p:ph type="subTitle" idx="1"/>
          </p:nvPr>
        </p:nvSpPr>
        <p:spPr/>
        <p:txBody>
          <a:bodyPr/>
          <a:lstStyle/>
          <a:p>
            <a:r>
              <a:rPr lang="en-US" b="1" smtClean="0"/>
              <a:t>Color </a:t>
            </a:r>
            <a:r>
              <a:rPr lang="en-US" b="1" dirty="0"/>
              <a:t>Image </a:t>
            </a:r>
            <a:r>
              <a:rPr lang="en-US" b="1" dirty="0" smtClean="0"/>
              <a:t>Processing</a:t>
            </a:r>
            <a:endParaRPr lang="sv-SE" dirty="0"/>
          </a:p>
        </p:txBody>
      </p:sp>
      <p:sp>
        <p:nvSpPr>
          <p:cNvPr id="4" name="Slide Number Placeholder 3"/>
          <p:cNvSpPr>
            <a:spLocks noGrp="1"/>
          </p:cNvSpPr>
          <p:nvPr>
            <p:ph type="sldNum" sz="quarter" idx="12"/>
          </p:nvPr>
        </p:nvSpPr>
        <p:spPr/>
        <p:txBody>
          <a:bodyPr/>
          <a:lstStyle/>
          <a:p>
            <a:fld id="{04E567AB-134B-9C4D-86BA-9D10E7A67249}" type="slidenum">
              <a:rPr lang="en-US" smtClean="0"/>
              <a:pPr/>
              <a:t>1</a:t>
            </a:fld>
            <a:endParaRPr lang="en-US" dirty="0"/>
          </a:p>
        </p:txBody>
      </p:sp>
    </p:spTree>
    <p:extLst>
      <p:ext uri="{BB962C8B-B14F-4D97-AF65-F5344CB8AC3E}">
        <p14:creationId xmlns:p14="http://schemas.microsoft.com/office/powerpoint/2010/main" xmlns="" val="4690875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r-FR" dirty="0"/>
              <a:t>HSI </a:t>
            </a:r>
            <a:r>
              <a:rPr lang="fr-FR" dirty="0" err="1" smtClean="0"/>
              <a:t>color</a:t>
            </a:r>
            <a:r>
              <a:rPr lang="fr-FR" dirty="0" smtClean="0"/>
              <a:t> model</a:t>
            </a:r>
            <a:endParaRPr lang="en-US" dirty="0"/>
          </a:p>
        </p:txBody>
      </p:sp>
      <p:sp>
        <p:nvSpPr>
          <p:cNvPr id="5" name="Content Placeholder 4"/>
          <p:cNvSpPr>
            <a:spLocks noGrp="1"/>
          </p:cNvSpPr>
          <p:nvPr>
            <p:ph idx="1"/>
          </p:nvPr>
        </p:nvSpPr>
        <p:spPr/>
        <p:txBody>
          <a:bodyPr>
            <a:normAutofit fontScale="70000" lnSpcReduction="20000"/>
          </a:bodyPr>
          <a:lstStyle/>
          <a:p>
            <a:r>
              <a:rPr lang="en-US" dirty="0" smtClean="0"/>
              <a:t>Hue </a:t>
            </a:r>
            <a:endParaRPr lang="en-US" dirty="0"/>
          </a:p>
          <a:p>
            <a:pPr lvl="1"/>
            <a:r>
              <a:rPr lang="en-US" dirty="0"/>
              <a:t>It represents the dominant wavelength in a mixture of colors. So, when you look at a secondary color which is a mixture of different primary colors, there will be one wavelength which is a dominant one, dominant wavelength and the overall sensation of that particular secondary color will be determined by the dominant wavelength. </a:t>
            </a:r>
          </a:p>
          <a:p>
            <a:r>
              <a:rPr lang="en-US" dirty="0"/>
              <a:t> Saturation</a:t>
            </a:r>
          </a:p>
          <a:p>
            <a:pPr lvl="1"/>
            <a:r>
              <a:rPr lang="en-US" dirty="0"/>
              <a:t>Whenever we talk about a particular color red, there may be various shades of red. So, the saturation indicates the purity of that particular color or in other words, what is the amount of light which has been mixed to that particular color to make it a diluted one. </a:t>
            </a:r>
            <a:endParaRPr lang="en-US" dirty="0" smtClean="0"/>
          </a:p>
          <a:p>
            <a:r>
              <a:rPr lang="en-US" dirty="0"/>
              <a:t>Brightness</a:t>
            </a:r>
          </a:p>
          <a:p>
            <a:pPr lvl="1"/>
            <a:r>
              <a:rPr lang="en-US" dirty="0"/>
              <a:t>Brightness achromatic notion of intensity. </a:t>
            </a:r>
          </a:p>
          <a:p>
            <a:endParaRPr lang="en-US" dirty="0"/>
          </a:p>
        </p:txBody>
      </p:sp>
    </p:spTree>
    <p:extLst>
      <p:ext uri="{BB962C8B-B14F-4D97-AF65-F5344CB8AC3E}">
        <p14:creationId xmlns:p14="http://schemas.microsoft.com/office/powerpoint/2010/main" xmlns="" val="40226872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GB"/>
              <a:t>3D-polar Coordinate Colour Spaces</a:t>
            </a:r>
          </a:p>
        </p:txBody>
      </p:sp>
      <p:sp>
        <p:nvSpPr>
          <p:cNvPr id="70659" name="Rectangle 3"/>
          <p:cNvSpPr>
            <a:spLocks noGrp="1" noChangeArrowheads="1"/>
          </p:cNvSpPr>
          <p:nvPr>
            <p:ph type="body" idx="1"/>
          </p:nvPr>
        </p:nvSpPr>
        <p:spPr>
          <a:xfrm>
            <a:off x="457200" y="1290638"/>
            <a:ext cx="8229600" cy="5567362"/>
          </a:xfrm>
        </p:spPr>
        <p:txBody>
          <a:bodyPr/>
          <a:lstStyle/>
          <a:p>
            <a:r>
              <a:rPr lang="en-GB" sz="2400" dirty="0"/>
              <a:t>These spaces use a cylindrical (3D-polar) coordinate system to encode the following three psycho-visual coordinates:</a:t>
            </a:r>
          </a:p>
          <a:p>
            <a:pPr lvl="1" eaLnBrk="0" hangingPunct="0"/>
            <a:r>
              <a:rPr lang="en-GB" sz="2000" b="1" i="1" dirty="0">
                <a:solidFill>
                  <a:schemeClr val="hlink"/>
                </a:solidFill>
              </a:rPr>
              <a:t>Hue (dominant colour seen) </a:t>
            </a:r>
          </a:p>
          <a:p>
            <a:pPr lvl="2" eaLnBrk="0" hangingPunct="0"/>
            <a:r>
              <a:rPr lang="en-GB" sz="1800" dirty="0"/>
              <a:t>Wavelength of the pure colour observed in the signal.</a:t>
            </a:r>
          </a:p>
          <a:p>
            <a:pPr lvl="2" eaLnBrk="0" hangingPunct="0"/>
            <a:r>
              <a:rPr lang="en-GB" sz="1800" dirty="0"/>
              <a:t>Distinguishes red, yellow, green, etc.</a:t>
            </a:r>
          </a:p>
          <a:p>
            <a:pPr lvl="2" eaLnBrk="0" hangingPunct="0"/>
            <a:r>
              <a:rPr lang="en-GB" sz="1800" dirty="0"/>
              <a:t>More the 400 hues can be seen by the human eye.</a:t>
            </a:r>
          </a:p>
          <a:p>
            <a:pPr lvl="1" eaLnBrk="0" hangingPunct="0"/>
            <a:r>
              <a:rPr lang="en-GB" sz="2000" b="1" i="1" dirty="0">
                <a:solidFill>
                  <a:schemeClr val="hlink"/>
                </a:solidFill>
              </a:rPr>
              <a:t>Saturation (degree of dilution)</a:t>
            </a:r>
            <a:endParaRPr lang="en-GB" sz="2000" i="1" dirty="0">
              <a:solidFill>
                <a:schemeClr val="hlink"/>
              </a:solidFill>
            </a:endParaRPr>
          </a:p>
          <a:p>
            <a:pPr lvl="2" eaLnBrk="0" hangingPunct="0"/>
            <a:r>
              <a:rPr lang="en-GB" sz="1800" dirty="0"/>
              <a:t>Inverse of the quantity of </a:t>
            </a:r>
            <a:r>
              <a:rPr lang="ja-JP" altLang="en-GB" sz="1800" dirty="0">
                <a:latin typeface="Arial"/>
              </a:rPr>
              <a:t>“</a:t>
            </a:r>
            <a:r>
              <a:rPr lang="en-GB" sz="1800" dirty="0"/>
              <a:t>white</a:t>
            </a:r>
            <a:r>
              <a:rPr lang="ja-JP" altLang="en-GB" sz="1800" dirty="0">
                <a:latin typeface="Arial"/>
              </a:rPr>
              <a:t>”</a:t>
            </a:r>
            <a:r>
              <a:rPr lang="en-GB" sz="1800" dirty="0"/>
              <a:t> present in the signal. A pure colour has 100% saturation, the white and grey have 0% saturation.</a:t>
            </a:r>
          </a:p>
          <a:p>
            <a:pPr lvl="2" eaLnBrk="0" hangingPunct="0"/>
            <a:r>
              <a:rPr lang="en-GB" sz="1800" dirty="0"/>
              <a:t>Distinguishes red from pink, marine blue from royal blue, etc.</a:t>
            </a:r>
          </a:p>
          <a:p>
            <a:pPr lvl="2" eaLnBrk="0" hangingPunct="0"/>
            <a:r>
              <a:rPr lang="en-GB" sz="1800" dirty="0"/>
              <a:t>About 20 saturation levels are visible per hue. </a:t>
            </a:r>
          </a:p>
          <a:p>
            <a:pPr lvl="1" eaLnBrk="0" hangingPunct="0"/>
            <a:r>
              <a:rPr lang="en-GB" sz="2000" b="1" i="1" dirty="0">
                <a:solidFill>
                  <a:schemeClr val="hlink"/>
                </a:solidFill>
              </a:rPr>
              <a:t>Brightness</a:t>
            </a:r>
          </a:p>
          <a:p>
            <a:pPr lvl="2" eaLnBrk="0" hangingPunct="0"/>
            <a:r>
              <a:rPr lang="en-GB" sz="1800" dirty="0"/>
              <a:t>Amount of light emitted.</a:t>
            </a:r>
          </a:p>
          <a:p>
            <a:pPr lvl="2" eaLnBrk="0" hangingPunct="0"/>
            <a:r>
              <a:rPr lang="en-GB" sz="1800" dirty="0"/>
              <a:t>Distinguishes the </a:t>
            </a:r>
            <a:r>
              <a:rPr lang="en-GB" sz="1800" dirty="0" err="1"/>
              <a:t>greylevels</a:t>
            </a:r>
            <a:r>
              <a:rPr lang="en-GB" sz="1800" dirty="0"/>
              <a:t>.</a:t>
            </a:r>
          </a:p>
          <a:p>
            <a:pPr lvl="2" eaLnBrk="0" hangingPunct="0"/>
            <a:r>
              <a:rPr lang="en-GB" sz="1800" dirty="0"/>
              <a:t>The human eye perceives about 100 levels.</a:t>
            </a:r>
          </a:p>
        </p:txBody>
      </p:sp>
    </p:spTree>
    <p:extLst>
      <p:ext uri="{BB962C8B-B14F-4D97-AF65-F5344CB8AC3E}">
        <p14:creationId xmlns:p14="http://schemas.microsoft.com/office/powerpoint/2010/main" xmlns="" val="22745339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Conversion of RGB  </a:t>
            </a:r>
            <a:r>
              <a:rPr lang="en-US" dirty="0"/>
              <a:t>to </a:t>
            </a:r>
            <a:r>
              <a:rPr lang="en-US" dirty="0" smtClean="0"/>
              <a:t>HSI </a:t>
            </a:r>
            <a:endParaRPr lang="en-US" dirty="0"/>
          </a:p>
        </p:txBody>
      </p:sp>
      <p:sp>
        <p:nvSpPr>
          <p:cNvPr id="3" name="Content Placeholder 2"/>
          <p:cNvSpPr>
            <a:spLocks noGrp="1"/>
          </p:cNvSpPr>
          <p:nvPr>
            <p:ph idx="1"/>
          </p:nvPr>
        </p:nvSpPr>
        <p:spPr/>
        <p:txBody>
          <a:bodyPr/>
          <a:lstStyle/>
          <a:p>
            <a:r>
              <a:rPr lang="en-US" dirty="0" smtClean="0"/>
              <a:t>RGB = HSI  </a:t>
            </a:r>
            <a:endParaRPr lang="en-US" dirty="0"/>
          </a:p>
        </p:txBody>
      </p:sp>
      <p:sp>
        <p:nvSpPr>
          <p:cNvPr id="4" name="Slide Number Placeholder 3"/>
          <p:cNvSpPr>
            <a:spLocks noGrp="1"/>
          </p:cNvSpPr>
          <p:nvPr>
            <p:ph type="sldNum" sz="quarter" idx="12"/>
          </p:nvPr>
        </p:nvSpPr>
        <p:spPr/>
        <p:txBody>
          <a:bodyPr/>
          <a:lstStyle/>
          <a:p>
            <a:fld id="{04E567AB-134B-9C4D-86BA-9D10E7A67249}" type="slidenum">
              <a:rPr lang="en-US" smtClean="0"/>
              <a:pPr/>
              <a:t>12</a:t>
            </a:fld>
            <a:endParaRPr lang="en-US"/>
          </a:p>
        </p:txBody>
      </p:sp>
    </p:spTree>
    <p:extLst>
      <p:ext uri="{BB962C8B-B14F-4D97-AF65-F5344CB8AC3E}">
        <p14:creationId xmlns:p14="http://schemas.microsoft.com/office/powerpoint/2010/main" xmlns="" val="34282722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685800" y="-152400"/>
            <a:ext cx="7772400" cy="1143000"/>
          </a:xfrm>
        </p:spPr>
        <p:txBody>
          <a:bodyPr>
            <a:normAutofit/>
          </a:bodyPr>
          <a:lstStyle/>
          <a:p>
            <a:endParaRPr lang="en-GB" dirty="0"/>
          </a:p>
        </p:txBody>
      </p:sp>
      <p:sp>
        <p:nvSpPr>
          <p:cNvPr id="23555" name="Rectangle 3"/>
          <p:cNvSpPr>
            <a:spLocks noGrp="1" noChangeArrowheads="1"/>
          </p:cNvSpPr>
          <p:nvPr>
            <p:ph type="body" idx="1"/>
          </p:nvPr>
        </p:nvSpPr>
        <p:spPr>
          <a:xfrm>
            <a:off x="381000" y="685800"/>
            <a:ext cx="8458200" cy="4114800"/>
          </a:xfrm>
        </p:spPr>
        <p:txBody>
          <a:bodyPr/>
          <a:lstStyle/>
          <a:p>
            <a:r>
              <a:rPr lang="en-GB" sz="2400" dirty="0"/>
              <a:t>The transformation of the RGB colour space to a hue, saturation and brightness colour space is essentially a conversion from a set of rectangular coordinates to a set of  (3D-polar) cylindrical coordinates.</a:t>
            </a:r>
          </a:p>
          <a:p>
            <a:endParaRPr lang="en-GB" sz="2400" dirty="0"/>
          </a:p>
          <a:p>
            <a:endParaRPr lang="en-GB" sz="2400" dirty="0"/>
          </a:p>
          <a:p>
            <a:endParaRPr lang="en-GB" sz="2400" dirty="0"/>
          </a:p>
          <a:p>
            <a:endParaRPr lang="en-GB" sz="2400" dirty="0"/>
          </a:p>
          <a:p>
            <a:endParaRPr lang="en-GB" sz="2400" dirty="0"/>
          </a:p>
        </p:txBody>
      </p:sp>
      <p:pic>
        <p:nvPicPr>
          <p:cNvPr id="23556" name="Picture 4" descr="TSL"/>
          <p:cNvPicPr>
            <a:picLocks noChangeAspect="1" noChangeArrowheads="1"/>
          </p:cNvPicPr>
          <p:nvPr/>
        </p:nvPicPr>
        <p:blipFill>
          <a:blip r:embed="rId3">
            <a:extLst>
              <a:ext uri="{28A0092B-C50C-407E-A947-70E740481C1C}">
                <a14:useLocalDpi xmlns:a14="http://schemas.microsoft.com/office/drawing/2010/main" xmlns="" val="0"/>
              </a:ext>
            </a:extLst>
          </a:blip>
          <a:srcRect l="39340" t="10831" r="16498" b="16173"/>
          <a:stretch>
            <a:fillRect/>
          </a:stretch>
        </p:blipFill>
        <p:spPr bwMode="auto">
          <a:xfrm>
            <a:off x="4343400" y="2514600"/>
            <a:ext cx="1509713" cy="2133600"/>
          </a:xfrm>
          <a:prstGeom prst="rect">
            <a:avLst/>
          </a:prstGeom>
          <a:noFill/>
          <a:extLst>
            <a:ext uri="{909E8E84-426E-40dd-AFC4-6F175D3DCCD1}">
              <a14:hiddenFill xmlns:a14="http://schemas.microsoft.com/office/drawing/2010/main" xmlns="">
                <a:solidFill>
                  <a:srgbClr val="FFFFFF"/>
                </a:solidFill>
              </a14:hiddenFill>
            </a:ext>
          </a:extLst>
        </p:spPr>
      </p:pic>
      <p:sp>
        <p:nvSpPr>
          <p:cNvPr id="23557" name="Line 5"/>
          <p:cNvSpPr>
            <a:spLocks noChangeShapeType="1"/>
          </p:cNvSpPr>
          <p:nvPr/>
        </p:nvSpPr>
        <p:spPr bwMode="auto">
          <a:xfrm>
            <a:off x="1371600" y="2514600"/>
            <a:ext cx="0" cy="1143000"/>
          </a:xfrm>
          <a:prstGeom prst="line">
            <a:avLst/>
          </a:prstGeom>
          <a:noFill/>
          <a:ln w="76200">
            <a:solidFill>
              <a:srgbClr val="0000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558" name="Line 6"/>
          <p:cNvSpPr>
            <a:spLocks noChangeShapeType="1"/>
          </p:cNvSpPr>
          <p:nvPr/>
        </p:nvSpPr>
        <p:spPr bwMode="auto">
          <a:xfrm>
            <a:off x="1371600" y="3657600"/>
            <a:ext cx="1143000" cy="0"/>
          </a:xfrm>
          <a:prstGeom prst="line">
            <a:avLst/>
          </a:prstGeom>
          <a:noFill/>
          <a:ln w="76200">
            <a:solidFill>
              <a:srgbClr val="0099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559" name="Line 7"/>
          <p:cNvSpPr>
            <a:spLocks noChangeShapeType="1"/>
          </p:cNvSpPr>
          <p:nvPr/>
        </p:nvSpPr>
        <p:spPr bwMode="auto">
          <a:xfrm flipH="1">
            <a:off x="762000" y="3657600"/>
            <a:ext cx="609600" cy="609600"/>
          </a:xfrm>
          <a:prstGeom prst="line">
            <a:avLst/>
          </a:prstGeom>
          <a:noFill/>
          <a:ln w="7620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560" name="AutoShape 8"/>
          <p:cNvSpPr>
            <a:spLocks noChangeArrowheads="1"/>
          </p:cNvSpPr>
          <p:nvPr/>
        </p:nvSpPr>
        <p:spPr bwMode="auto">
          <a:xfrm>
            <a:off x="3048000" y="3048000"/>
            <a:ext cx="838200" cy="838200"/>
          </a:xfrm>
          <a:prstGeom prst="rightArrow">
            <a:avLst>
              <a:gd name="adj1" fmla="val 50000"/>
              <a:gd name="adj2" fmla="val 25000"/>
            </a:avLst>
          </a:prstGeom>
          <a:solidFill>
            <a:schemeClr val="hlink"/>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3561" name="Rectangle 9"/>
          <p:cNvSpPr>
            <a:spLocks noChangeArrowheads="1"/>
          </p:cNvSpPr>
          <p:nvPr/>
        </p:nvSpPr>
        <p:spPr bwMode="auto">
          <a:xfrm>
            <a:off x="4572000" y="2971800"/>
            <a:ext cx="74613" cy="125413"/>
          </a:xfrm>
          <a:prstGeom prst="rect">
            <a:avLst/>
          </a:prstGeom>
          <a:solidFill>
            <a:srgbClr val="DDDDDD"/>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0" hangingPunct="0"/>
            <a:r>
              <a:rPr lang="en-GB" sz="1000" b="1"/>
              <a:t>H</a:t>
            </a:r>
            <a:endParaRPr lang="en-GB" sz="2400">
              <a:solidFill>
                <a:srgbClr val="DDDDDD"/>
              </a:solidFill>
              <a:latin typeface="Times New Roman" charset="0"/>
            </a:endParaRPr>
          </a:p>
        </p:txBody>
      </p:sp>
      <p:grpSp>
        <p:nvGrpSpPr>
          <p:cNvPr id="23562" name="Group 10"/>
          <p:cNvGrpSpPr>
            <a:grpSpLocks/>
          </p:cNvGrpSpPr>
          <p:nvPr/>
        </p:nvGrpSpPr>
        <p:grpSpPr bwMode="auto">
          <a:xfrm>
            <a:off x="381000" y="4419600"/>
            <a:ext cx="8534400" cy="4267200"/>
            <a:chOff x="240" y="2784"/>
            <a:chExt cx="5376" cy="2688"/>
          </a:xfrm>
        </p:grpSpPr>
        <p:sp>
          <p:nvSpPr>
            <p:cNvPr id="23563" name="Text Box 11"/>
            <p:cNvSpPr txBox="1">
              <a:spLocks noChangeArrowheads="1"/>
            </p:cNvSpPr>
            <p:nvPr/>
          </p:nvSpPr>
          <p:spPr bwMode="auto">
            <a:xfrm>
              <a:off x="3552" y="3024"/>
              <a:ext cx="624"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pPr>
              <a:r>
                <a:rPr lang="en-GB" sz="2400">
                  <a:solidFill>
                    <a:srgbClr val="FF0000"/>
                  </a:solidFill>
                  <a:latin typeface="Times New Roman" charset="0"/>
                </a:rPr>
                <a:t>HSV</a:t>
              </a:r>
              <a:endParaRPr lang="en-GB" sz="2400">
                <a:latin typeface="Times New Roman" charset="0"/>
              </a:endParaRPr>
            </a:p>
          </p:txBody>
        </p:sp>
        <p:pic>
          <p:nvPicPr>
            <p:cNvPr id="23564" name="Picture 12" descr="question"/>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3840" y="3024"/>
              <a:ext cx="1296" cy="1296"/>
            </a:xfrm>
            <a:prstGeom prst="rect">
              <a:avLst/>
            </a:prstGeom>
            <a:noFill/>
            <a:extLst>
              <a:ext uri="{909E8E84-426E-40dd-AFC4-6F175D3DCCD1}">
                <a14:hiddenFill xmlns:a14="http://schemas.microsoft.com/office/drawing/2010/main" xmlns="">
                  <a:solidFill>
                    <a:srgbClr val="FFFFFF"/>
                  </a:solidFill>
                </a14:hiddenFill>
              </a:ext>
            </a:extLst>
          </p:spPr>
        </p:pic>
        <p:sp>
          <p:nvSpPr>
            <p:cNvPr id="23565" name="Text Box 13"/>
            <p:cNvSpPr txBox="1">
              <a:spLocks noChangeArrowheads="1"/>
            </p:cNvSpPr>
            <p:nvPr/>
          </p:nvSpPr>
          <p:spPr bwMode="auto">
            <a:xfrm>
              <a:off x="3408" y="3408"/>
              <a:ext cx="576"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pPr>
              <a:r>
                <a:rPr lang="en-GB" sz="2400">
                  <a:solidFill>
                    <a:srgbClr val="009900"/>
                  </a:solidFill>
                  <a:latin typeface="Times New Roman" charset="0"/>
                </a:rPr>
                <a:t>IHS</a:t>
              </a:r>
              <a:endParaRPr lang="en-GB" sz="2400">
                <a:latin typeface="Times New Roman" charset="0"/>
              </a:endParaRPr>
            </a:p>
          </p:txBody>
        </p:sp>
        <p:sp>
          <p:nvSpPr>
            <p:cNvPr id="23566" name="Text Box 14"/>
            <p:cNvSpPr txBox="1">
              <a:spLocks noChangeArrowheads="1"/>
            </p:cNvSpPr>
            <p:nvPr/>
          </p:nvSpPr>
          <p:spPr bwMode="auto">
            <a:xfrm>
              <a:off x="4848" y="2880"/>
              <a:ext cx="576"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pPr>
              <a:r>
                <a:rPr lang="en-GB" sz="2400">
                  <a:solidFill>
                    <a:srgbClr val="0000FF"/>
                  </a:solidFill>
                  <a:latin typeface="Times New Roman" charset="0"/>
                </a:rPr>
                <a:t>HSI</a:t>
              </a:r>
              <a:endParaRPr lang="en-GB" sz="2400">
                <a:latin typeface="Times New Roman" charset="0"/>
              </a:endParaRPr>
            </a:p>
          </p:txBody>
        </p:sp>
        <p:sp>
          <p:nvSpPr>
            <p:cNvPr id="23567" name="Text Box 15"/>
            <p:cNvSpPr txBox="1">
              <a:spLocks noChangeArrowheads="1"/>
            </p:cNvSpPr>
            <p:nvPr/>
          </p:nvSpPr>
          <p:spPr bwMode="auto">
            <a:xfrm>
              <a:off x="5088" y="3312"/>
              <a:ext cx="528"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pPr>
              <a:r>
                <a:rPr lang="en-GB" sz="2400">
                  <a:solidFill>
                    <a:srgbClr val="FF00FF"/>
                  </a:solidFill>
                  <a:latin typeface="Times New Roman" charset="0"/>
                </a:rPr>
                <a:t>HLS</a:t>
              </a:r>
              <a:endParaRPr lang="en-GB" sz="2400">
                <a:latin typeface="Times New Roman" charset="0"/>
              </a:endParaRPr>
            </a:p>
          </p:txBody>
        </p:sp>
        <p:sp>
          <p:nvSpPr>
            <p:cNvPr id="23568" name="Text Box 16"/>
            <p:cNvSpPr txBox="1">
              <a:spLocks noChangeArrowheads="1"/>
            </p:cNvSpPr>
            <p:nvPr/>
          </p:nvSpPr>
          <p:spPr bwMode="auto">
            <a:xfrm>
              <a:off x="4128" y="2784"/>
              <a:ext cx="768"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pPr>
              <a:r>
                <a:rPr lang="en-GB" sz="2400">
                  <a:solidFill>
                    <a:srgbClr val="FF9900"/>
                  </a:solidFill>
                  <a:latin typeface="Times New Roman" charset="0"/>
                </a:rPr>
                <a:t>triangle</a:t>
              </a:r>
              <a:endParaRPr lang="en-GB" sz="2400">
                <a:latin typeface="Times New Roman" charset="0"/>
              </a:endParaRPr>
            </a:p>
          </p:txBody>
        </p:sp>
        <p:sp>
          <p:nvSpPr>
            <p:cNvPr id="23569" name="Rectangle 17"/>
            <p:cNvSpPr>
              <a:spLocks noChangeArrowheads="1"/>
            </p:cNvSpPr>
            <p:nvPr/>
          </p:nvSpPr>
          <p:spPr bwMode="auto">
            <a:xfrm>
              <a:off x="240" y="2880"/>
              <a:ext cx="3360" cy="25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a:spcBef>
                  <a:spcPct val="20000"/>
                </a:spcBef>
                <a:buFontTx/>
                <a:buChar char="•"/>
              </a:pPr>
              <a:r>
                <a:rPr lang="en-GB" sz="2400" dirty="0">
                  <a:latin typeface="Times New Roman" charset="0"/>
                </a:rPr>
                <a:t>Yet there are many such spaces described in books. </a:t>
              </a:r>
            </a:p>
            <a:p>
              <a:pPr marL="342900" indent="-342900">
                <a:spcBef>
                  <a:spcPct val="20000"/>
                </a:spcBef>
                <a:buFontTx/>
                <a:buChar char="•"/>
              </a:pPr>
              <a:r>
                <a:rPr lang="en-GB" sz="2400" dirty="0">
                  <a:latin typeface="Times New Roman" charset="0"/>
                </a:rPr>
                <a:t>How does one choose which one to use?</a:t>
              </a:r>
            </a:p>
          </p:txBody>
        </p:sp>
      </p:grpSp>
    </p:spTree>
    <p:extLst>
      <p:ext uri="{BB962C8B-B14F-4D97-AF65-F5344CB8AC3E}">
        <p14:creationId xmlns:p14="http://schemas.microsoft.com/office/powerpoint/2010/main" xmlns="" val="10511218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35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851"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47700" y="1936750"/>
            <a:ext cx="8048625" cy="43164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06852" name="Text Box 4"/>
          <p:cNvSpPr txBox="1">
            <a:spLocks noChangeArrowheads="1"/>
          </p:cNvSpPr>
          <p:nvPr/>
        </p:nvSpPr>
        <p:spPr bwMode="auto">
          <a:xfrm>
            <a:off x="4778375" y="666750"/>
            <a:ext cx="184150" cy="457200"/>
          </a:xfrm>
          <a:prstGeom prst="rect">
            <a:avLst/>
          </a:prstGeom>
          <a:noFill/>
          <a:ln>
            <a:noFill/>
          </a:ln>
          <a:effectLst>
            <a:outerShdw blurRad="63500" dist="38099" dir="2700000" algn="ctr" rotWithShape="0">
              <a:schemeClr val="folHlink">
                <a:alpha val="74998"/>
              </a:scheme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algn="ctr"/>
            <a:r>
              <a:rPr lang="en-US" altLang="zh-TW">
                <a:solidFill>
                  <a:srgbClr val="FF0000"/>
                </a:solidFill>
                <a:latin typeface="Verdana" charset="0"/>
                <a:ea typeface="新細明體" charset="0"/>
                <a:cs typeface="新細明體" charset="0"/>
              </a:rPr>
              <a:t>Color Models --</a:t>
            </a:r>
            <a:r>
              <a:rPr lang="en-US" altLang="zh-TW"/>
              <a:t> </a:t>
            </a:r>
            <a:r>
              <a:rPr lang="en-US" altLang="zh-TW">
                <a:solidFill>
                  <a:srgbClr val="FF0000"/>
                </a:solidFill>
                <a:latin typeface="Verdana" charset="0"/>
                <a:ea typeface="新細明體" charset="0"/>
                <a:cs typeface="新細明體" charset="0"/>
              </a:rPr>
              <a:t>HSI Model</a:t>
            </a:r>
          </a:p>
        </p:txBody>
      </p:sp>
    </p:spTree>
    <p:extLst>
      <p:ext uri="{BB962C8B-B14F-4D97-AF65-F5344CB8AC3E}">
        <p14:creationId xmlns:p14="http://schemas.microsoft.com/office/powerpoint/2010/main" xmlns="" val="4145449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7875"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398588" y="1093788"/>
            <a:ext cx="6672262" cy="548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07876" name="Text Box 4"/>
          <p:cNvSpPr txBox="1">
            <a:spLocks noChangeArrowheads="1"/>
          </p:cNvSpPr>
          <p:nvPr/>
        </p:nvSpPr>
        <p:spPr bwMode="auto">
          <a:xfrm>
            <a:off x="4899025" y="487363"/>
            <a:ext cx="184150" cy="457200"/>
          </a:xfrm>
          <a:prstGeom prst="rect">
            <a:avLst/>
          </a:prstGeom>
          <a:noFill/>
          <a:ln>
            <a:noFill/>
          </a:ln>
          <a:effectLst>
            <a:outerShdw blurRad="63500" dist="38099" dir="2700000" algn="ctr" rotWithShape="0">
              <a:schemeClr val="folHlink">
                <a:alpha val="74998"/>
              </a:scheme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algn="ctr"/>
            <a:r>
              <a:rPr lang="en-US" altLang="zh-TW">
                <a:solidFill>
                  <a:srgbClr val="FF0000"/>
                </a:solidFill>
                <a:latin typeface="Verdana" charset="0"/>
                <a:ea typeface="新細明體" charset="0"/>
                <a:cs typeface="新細明體" charset="0"/>
              </a:rPr>
              <a:t>Color Models --</a:t>
            </a:r>
            <a:r>
              <a:rPr lang="en-US" altLang="zh-TW"/>
              <a:t> </a:t>
            </a:r>
            <a:r>
              <a:rPr lang="en-US" altLang="zh-TW">
                <a:solidFill>
                  <a:srgbClr val="FF0000"/>
                </a:solidFill>
                <a:latin typeface="Verdana" charset="0"/>
                <a:ea typeface="新細明體" charset="0"/>
                <a:cs typeface="新細明體" charset="0"/>
              </a:rPr>
              <a:t>HSI Model</a:t>
            </a:r>
          </a:p>
        </p:txBody>
      </p:sp>
    </p:spTree>
    <p:extLst>
      <p:ext uri="{BB962C8B-B14F-4D97-AF65-F5344CB8AC3E}">
        <p14:creationId xmlns:p14="http://schemas.microsoft.com/office/powerpoint/2010/main" xmlns="" val="23788128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902" name="Text Box 6"/>
          <p:cNvSpPr txBox="1">
            <a:spLocks noChangeArrowheads="1"/>
          </p:cNvSpPr>
          <p:nvPr/>
        </p:nvSpPr>
        <p:spPr bwMode="auto">
          <a:xfrm>
            <a:off x="4899025" y="487363"/>
            <a:ext cx="184150" cy="457200"/>
          </a:xfrm>
          <a:prstGeom prst="rect">
            <a:avLst/>
          </a:prstGeom>
          <a:noFill/>
          <a:ln>
            <a:noFill/>
          </a:ln>
          <a:effectLst>
            <a:outerShdw blurRad="63500" dist="38099" dir="2700000" algn="ctr" rotWithShape="0">
              <a:schemeClr val="folHlink">
                <a:alpha val="74998"/>
              </a:scheme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algn="ctr"/>
            <a:r>
              <a:rPr lang="en-US" altLang="zh-TW">
                <a:solidFill>
                  <a:srgbClr val="FF0000"/>
                </a:solidFill>
                <a:latin typeface="Verdana" charset="0"/>
                <a:ea typeface="新細明體" charset="0"/>
                <a:cs typeface="新細明體" charset="0"/>
              </a:rPr>
              <a:t>Color Models --</a:t>
            </a:r>
            <a:r>
              <a:rPr lang="en-US" altLang="zh-TW"/>
              <a:t> </a:t>
            </a:r>
            <a:r>
              <a:rPr lang="en-US" altLang="zh-TW">
                <a:solidFill>
                  <a:srgbClr val="FF0000"/>
                </a:solidFill>
                <a:latin typeface="Verdana" charset="0"/>
                <a:ea typeface="新細明體" charset="0"/>
                <a:cs typeface="新細明體" charset="0"/>
              </a:rPr>
              <a:t>HSI Model</a:t>
            </a:r>
          </a:p>
        </p:txBody>
      </p:sp>
      <p:graphicFrame>
        <p:nvGraphicFramePr>
          <p:cNvPr id="208903" name="Object 7"/>
          <p:cNvGraphicFramePr>
            <a:graphicFrameLocks noChangeAspect="1"/>
          </p:cNvGraphicFramePr>
          <p:nvPr/>
        </p:nvGraphicFramePr>
        <p:xfrm>
          <a:off x="1287463" y="1725613"/>
          <a:ext cx="6918325" cy="4478337"/>
        </p:xfrm>
        <a:graphic>
          <a:graphicData uri="http://schemas.openxmlformats.org/presentationml/2006/ole">
            <p:oleObj spid="_x0000_s5153" name="Image" r:id="rId3" imgW="6514286" imgH="4215873" progId="">
              <p:embed/>
            </p:oleObj>
          </a:graphicData>
        </a:graphic>
      </p:graphicFrame>
    </p:spTree>
    <p:extLst>
      <p:ext uri="{BB962C8B-B14F-4D97-AF65-F5344CB8AC3E}">
        <p14:creationId xmlns:p14="http://schemas.microsoft.com/office/powerpoint/2010/main" xmlns="" val="15183187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Text Box 2"/>
          <p:cNvSpPr txBox="1">
            <a:spLocks noChangeArrowheads="1"/>
          </p:cNvSpPr>
          <p:nvPr/>
        </p:nvSpPr>
        <p:spPr bwMode="auto">
          <a:xfrm>
            <a:off x="4899025" y="487363"/>
            <a:ext cx="184150" cy="457200"/>
          </a:xfrm>
          <a:prstGeom prst="rect">
            <a:avLst/>
          </a:prstGeom>
          <a:noFill/>
          <a:ln>
            <a:noFill/>
          </a:ln>
          <a:effectLst>
            <a:outerShdw blurRad="63500" dist="38099" dir="2700000" algn="ctr" rotWithShape="0">
              <a:schemeClr val="folHlink">
                <a:alpha val="74998"/>
              </a:scheme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algn="ctr"/>
            <a:r>
              <a:rPr lang="en-US" altLang="zh-TW">
                <a:solidFill>
                  <a:srgbClr val="FF0000"/>
                </a:solidFill>
                <a:latin typeface="Verdana" charset="0"/>
                <a:ea typeface="新細明體" charset="0"/>
                <a:cs typeface="新細明體" charset="0"/>
              </a:rPr>
              <a:t>Color Models --</a:t>
            </a:r>
            <a:r>
              <a:rPr lang="en-US" altLang="zh-TW"/>
              <a:t> </a:t>
            </a:r>
            <a:r>
              <a:rPr lang="en-US" altLang="zh-TW">
                <a:solidFill>
                  <a:srgbClr val="FF0000"/>
                </a:solidFill>
                <a:latin typeface="Verdana" charset="0"/>
                <a:ea typeface="新細明體" charset="0"/>
                <a:cs typeface="新細明體" charset="0"/>
              </a:rPr>
              <a:t>HSI Model</a:t>
            </a:r>
          </a:p>
        </p:txBody>
      </p:sp>
      <p:graphicFrame>
        <p:nvGraphicFramePr>
          <p:cNvPr id="262148" name="Object 4"/>
          <p:cNvGraphicFramePr>
            <a:graphicFrameLocks noChangeAspect="1"/>
          </p:cNvGraphicFramePr>
          <p:nvPr/>
        </p:nvGraphicFramePr>
        <p:xfrm>
          <a:off x="1330325" y="1739900"/>
          <a:ext cx="6843713" cy="4683125"/>
        </p:xfrm>
        <a:graphic>
          <a:graphicData uri="http://schemas.openxmlformats.org/presentationml/2006/ole">
            <p:oleObj spid="_x0000_s6177" name="Image" r:id="rId3" imgW="6514286" imgH="4457143" progId="">
              <p:embed/>
            </p:oleObj>
          </a:graphicData>
        </a:graphic>
      </p:graphicFrame>
    </p:spTree>
    <p:extLst>
      <p:ext uri="{BB962C8B-B14F-4D97-AF65-F5344CB8AC3E}">
        <p14:creationId xmlns:p14="http://schemas.microsoft.com/office/powerpoint/2010/main" xmlns="" val="38815809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Text Box 2"/>
          <p:cNvSpPr txBox="1">
            <a:spLocks noChangeArrowheads="1"/>
          </p:cNvSpPr>
          <p:nvPr/>
        </p:nvSpPr>
        <p:spPr bwMode="auto">
          <a:xfrm>
            <a:off x="4373563" y="682625"/>
            <a:ext cx="184150" cy="457200"/>
          </a:xfrm>
          <a:prstGeom prst="rect">
            <a:avLst/>
          </a:prstGeom>
          <a:noFill/>
          <a:ln>
            <a:noFill/>
          </a:ln>
          <a:effectLst>
            <a:outerShdw blurRad="63500" dist="38099" dir="2700000" algn="ctr" rotWithShape="0">
              <a:schemeClr val="folHlink">
                <a:alpha val="74998"/>
              </a:scheme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algn="ctr"/>
            <a:r>
              <a:rPr lang="en-US" altLang="zh-TW">
                <a:solidFill>
                  <a:srgbClr val="FF0000"/>
                </a:solidFill>
                <a:latin typeface="Verdana" charset="0"/>
                <a:ea typeface="新細明體" charset="0"/>
                <a:cs typeface="新細明體" charset="0"/>
              </a:rPr>
              <a:t>Color Models --</a:t>
            </a:r>
            <a:r>
              <a:rPr lang="en-US" altLang="zh-TW"/>
              <a:t> </a:t>
            </a:r>
            <a:r>
              <a:rPr lang="en-US" altLang="zh-TW">
                <a:solidFill>
                  <a:srgbClr val="FF0000"/>
                </a:solidFill>
                <a:latin typeface="Verdana" charset="0"/>
                <a:ea typeface="新細明體" charset="0"/>
                <a:cs typeface="新細明體" charset="0"/>
              </a:rPr>
              <a:t>HSI Model</a:t>
            </a:r>
          </a:p>
        </p:txBody>
      </p:sp>
      <p:sp>
        <p:nvSpPr>
          <p:cNvPr id="263173" name="Rectangle 5"/>
          <p:cNvSpPr>
            <a:spLocks noGrp="1" noChangeArrowheads="1"/>
          </p:cNvSpPr>
          <p:nvPr>
            <p:ph type="body" sz="half" idx="1"/>
          </p:nvPr>
        </p:nvSpPr>
        <p:spPr bwMode="auto">
          <a:xfrm>
            <a:off x="457200" y="1600200"/>
            <a:ext cx="8251825" cy="4525963"/>
          </a:xfrm>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wrap="square" lIns="91440" tIns="45720" rIns="91440" bIns="45720" numCol="1" anchor="t" anchorCtr="0" compatLnSpc="1">
            <a:prstTxWarp prst="textNoShape">
              <a:avLst/>
            </a:prstTxWarp>
          </a:bodyPr>
          <a:lstStyle/>
          <a:p>
            <a:r>
              <a:rPr lang="en-US" altLang="zh-TW" sz="2800"/>
              <a:t>Converting colors from RGB to HSI</a:t>
            </a:r>
          </a:p>
        </p:txBody>
      </p:sp>
      <p:graphicFrame>
        <p:nvGraphicFramePr>
          <p:cNvPr id="263174" name="Object 6"/>
          <p:cNvGraphicFramePr>
            <a:graphicFrameLocks noGrp="1" noChangeAspect="1"/>
          </p:cNvGraphicFramePr>
          <p:nvPr>
            <p:ph sz="quarter" idx="2"/>
          </p:nvPr>
        </p:nvGraphicFramePr>
        <p:xfrm>
          <a:off x="4757738" y="2227263"/>
          <a:ext cx="4075112" cy="923925"/>
        </p:xfrm>
        <a:graphic>
          <a:graphicData uri="http://schemas.openxmlformats.org/presentationml/2006/ole">
            <p:oleObj spid="_x0000_s7297" name="方程式" r:id="rId3" imgW="2463800" imgH="558800" progId="Equation.3">
              <p:embed/>
            </p:oleObj>
          </a:graphicData>
        </a:graphic>
      </p:graphicFrame>
      <p:graphicFrame>
        <p:nvGraphicFramePr>
          <p:cNvPr id="263177" name="Object 9"/>
          <p:cNvGraphicFramePr>
            <a:graphicFrameLocks noGrp="1" noChangeAspect="1"/>
          </p:cNvGraphicFramePr>
          <p:nvPr>
            <p:ph sz="quarter" idx="3"/>
          </p:nvPr>
        </p:nvGraphicFramePr>
        <p:xfrm>
          <a:off x="1017588" y="4354513"/>
          <a:ext cx="2212975" cy="806450"/>
        </p:xfrm>
        <a:graphic>
          <a:graphicData uri="http://schemas.openxmlformats.org/presentationml/2006/ole">
            <p:oleObj spid="_x0000_s7298" name="方程式" r:id="rId4" imgW="1079032" imgH="393529" progId="Equation.3">
              <p:embed/>
            </p:oleObj>
          </a:graphicData>
        </a:graphic>
      </p:graphicFrame>
      <p:graphicFrame>
        <p:nvGraphicFramePr>
          <p:cNvPr id="263180" name="Object 12"/>
          <p:cNvGraphicFramePr>
            <a:graphicFrameLocks noChangeAspect="1"/>
          </p:cNvGraphicFramePr>
          <p:nvPr/>
        </p:nvGraphicFramePr>
        <p:xfrm>
          <a:off x="944563" y="2217738"/>
          <a:ext cx="3300412" cy="1006475"/>
        </p:xfrm>
        <a:graphic>
          <a:graphicData uri="http://schemas.openxmlformats.org/presentationml/2006/ole">
            <p:oleObj spid="_x0000_s7299" name="方程式" r:id="rId5" imgW="1498600" imgH="457200" progId="Equation.3">
              <p:embed/>
            </p:oleObj>
          </a:graphicData>
        </a:graphic>
      </p:graphicFrame>
      <p:graphicFrame>
        <p:nvGraphicFramePr>
          <p:cNvPr id="263181" name="Object 13"/>
          <p:cNvGraphicFramePr>
            <a:graphicFrameLocks noChangeAspect="1"/>
          </p:cNvGraphicFramePr>
          <p:nvPr/>
        </p:nvGraphicFramePr>
        <p:xfrm>
          <a:off x="966788" y="3316288"/>
          <a:ext cx="4176712" cy="849312"/>
        </p:xfrm>
        <a:graphic>
          <a:graphicData uri="http://schemas.openxmlformats.org/presentationml/2006/ole">
            <p:oleObj spid="_x0000_s7300" name="Equation" r:id="rId6" imgW="2057400" imgH="419100" progId="Equation.3">
              <p:embed/>
            </p:oleObj>
          </a:graphicData>
        </a:graphic>
      </p:graphicFrame>
    </p:spTree>
    <p:extLst>
      <p:ext uri="{BB962C8B-B14F-4D97-AF65-F5344CB8AC3E}">
        <p14:creationId xmlns:p14="http://schemas.microsoft.com/office/powerpoint/2010/main" xmlns="" val="27595054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Text Box 2"/>
          <p:cNvSpPr txBox="1">
            <a:spLocks noChangeArrowheads="1"/>
          </p:cNvSpPr>
          <p:nvPr/>
        </p:nvSpPr>
        <p:spPr bwMode="auto">
          <a:xfrm>
            <a:off x="4373563" y="682625"/>
            <a:ext cx="184150" cy="457200"/>
          </a:xfrm>
          <a:prstGeom prst="rect">
            <a:avLst/>
          </a:prstGeom>
          <a:noFill/>
          <a:ln>
            <a:noFill/>
          </a:ln>
          <a:effectLst>
            <a:outerShdw blurRad="63500" dist="38099" dir="2700000" algn="ctr" rotWithShape="0">
              <a:schemeClr val="folHlink">
                <a:alpha val="74998"/>
              </a:scheme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algn="ctr"/>
            <a:r>
              <a:rPr lang="en-US" altLang="zh-TW">
                <a:solidFill>
                  <a:srgbClr val="FF0000"/>
                </a:solidFill>
                <a:latin typeface="Verdana" charset="0"/>
                <a:ea typeface="新細明體" charset="0"/>
                <a:cs typeface="新細明體" charset="0"/>
              </a:rPr>
              <a:t>Color Models --</a:t>
            </a:r>
            <a:r>
              <a:rPr lang="en-US" altLang="zh-TW"/>
              <a:t> </a:t>
            </a:r>
            <a:r>
              <a:rPr lang="en-US" altLang="zh-TW">
                <a:solidFill>
                  <a:srgbClr val="FF0000"/>
                </a:solidFill>
                <a:latin typeface="Verdana" charset="0"/>
                <a:ea typeface="新細明體" charset="0"/>
                <a:cs typeface="新細明體" charset="0"/>
              </a:rPr>
              <a:t>HSI Model</a:t>
            </a:r>
          </a:p>
        </p:txBody>
      </p:sp>
      <p:sp>
        <p:nvSpPr>
          <p:cNvPr id="267267" name="Rectangle 3"/>
          <p:cNvSpPr>
            <a:spLocks noGrp="1" noChangeArrowheads="1"/>
          </p:cNvSpPr>
          <p:nvPr>
            <p:ph type="body" sz="half" idx="1"/>
          </p:nvPr>
        </p:nvSpPr>
        <p:spPr bwMode="auto">
          <a:xfrm>
            <a:off x="457200" y="1600200"/>
            <a:ext cx="8251825" cy="4525963"/>
          </a:xfrm>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normAutofit fontScale="92500" lnSpcReduction="10000"/>
          </a:bodyPr>
          <a:lstStyle/>
          <a:p>
            <a:r>
              <a:rPr lang="en-US" altLang="zh-TW" sz="2800" dirty="0"/>
              <a:t>Converting colors from HSI to RGB</a:t>
            </a:r>
          </a:p>
          <a:p>
            <a:pPr lvl="1"/>
            <a:r>
              <a:rPr lang="en-US" altLang="zh-TW" sz="2400" i="1" dirty="0"/>
              <a:t>RG</a:t>
            </a:r>
            <a:r>
              <a:rPr lang="en-US" altLang="zh-TW" sz="2400" dirty="0"/>
              <a:t> sector (                           )</a:t>
            </a:r>
          </a:p>
          <a:p>
            <a:pPr lvl="1"/>
            <a:endParaRPr lang="en-US" altLang="zh-TW" sz="2400" dirty="0"/>
          </a:p>
          <a:p>
            <a:pPr lvl="1"/>
            <a:endParaRPr lang="en-US" altLang="zh-TW" sz="2400" dirty="0"/>
          </a:p>
          <a:p>
            <a:pPr lvl="1"/>
            <a:endParaRPr lang="en-US" altLang="zh-TW" sz="2400" dirty="0"/>
          </a:p>
          <a:p>
            <a:pPr lvl="1"/>
            <a:endParaRPr lang="en-US" altLang="zh-TW" sz="2400" dirty="0"/>
          </a:p>
          <a:p>
            <a:pPr lvl="1"/>
            <a:endParaRPr lang="en-US" altLang="zh-TW" sz="2400" dirty="0"/>
          </a:p>
          <a:p>
            <a:pPr lvl="1"/>
            <a:r>
              <a:rPr lang="en-US" altLang="zh-TW" sz="2400" i="1" dirty="0"/>
              <a:t>GB</a:t>
            </a:r>
            <a:r>
              <a:rPr lang="en-US" altLang="zh-TW" sz="2400" dirty="0"/>
              <a:t> sector (                           </a:t>
            </a:r>
            <a:r>
              <a:rPr lang="en-US" altLang="zh-TW" sz="2400" dirty="0" smtClean="0"/>
              <a:t>      )</a:t>
            </a:r>
            <a:r>
              <a:rPr lang="en-US" altLang="zh-TW" sz="2400" dirty="0"/>
              <a:t> </a:t>
            </a:r>
          </a:p>
          <a:p>
            <a:pPr lvl="1"/>
            <a:endParaRPr lang="en-US" altLang="zh-TW" sz="2400" i="1" dirty="0" smtClean="0"/>
          </a:p>
          <a:p>
            <a:pPr lvl="1"/>
            <a:endParaRPr lang="en-US" altLang="zh-TW" sz="2400" i="1" dirty="0"/>
          </a:p>
          <a:p>
            <a:pPr lvl="1"/>
            <a:endParaRPr lang="en-US" altLang="zh-TW" sz="2400" i="1" dirty="0" smtClean="0"/>
          </a:p>
          <a:p>
            <a:pPr lvl="1"/>
            <a:r>
              <a:rPr lang="en-US" altLang="zh-TW" sz="2400" i="1" dirty="0" smtClean="0"/>
              <a:t>BR</a:t>
            </a:r>
            <a:r>
              <a:rPr lang="en-US" altLang="zh-TW" sz="2400" dirty="0" smtClean="0"/>
              <a:t> </a:t>
            </a:r>
            <a:r>
              <a:rPr lang="en-US" altLang="zh-TW" sz="2400" dirty="0"/>
              <a:t>sector (                           </a:t>
            </a:r>
            <a:r>
              <a:rPr lang="en-US" altLang="zh-TW" sz="2400" dirty="0" smtClean="0"/>
              <a:t>       </a:t>
            </a:r>
            <a:endParaRPr lang="en-US" altLang="zh-TW" sz="2400" dirty="0"/>
          </a:p>
        </p:txBody>
      </p:sp>
      <p:graphicFrame>
        <p:nvGraphicFramePr>
          <p:cNvPr id="267268" name="Object 4"/>
          <p:cNvGraphicFramePr>
            <a:graphicFrameLocks noGrp="1" noChangeAspect="1"/>
          </p:cNvGraphicFramePr>
          <p:nvPr>
            <p:ph sz="quarter" idx="2"/>
            <p:extLst>
              <p:ext uri="{D42A27DB-BD31-4B8C-83A1-F6EECF244321}">
                <p14:modId xmlns:p14="http://schemas.microsoft.com/office/powerpoint/2010/main" xmlns="" val="4065927304"/>
              </p:ext>
            </p:extLst>
          </p:nvPr>
        </p:nvGraphicFramePr>
        <p:xfrm>
          <a:off x="2545328" y="1991770"/>
          <a:ext cx="1831975" cy="419100"/>
        </p:xfrm>
        <a:graphic>
          <a:graphicData uri="http://schemas.openxmlformats.org/presentationml/2006/ole">
            <p:oleObj spid="_x0000_s9445" name="方程式" r:id="rId3" imgW="888614" imgH="203112" progId="Equation.3">
              <p:embed/>
            </p:oleObj>
          </a:graphicData>
        </a:graphic>
      </p:graphicFrame>
      <p:graphicFrame>
        <p:nvGraphicFramePr>
          <p:cNvPr id="267269" name="Object 5"/>
          <p:cNvGraphicFramePr>
            <a:graphicFrameLocks noGrp="1" noChangeAspect="1"/>
          </p:cNvGraphicFramePr>
          <p:nvPr>
            <p:ph sz="quarter" idx="3"/>
            <p:extLst>
              <p:ext uri="{D42A27DB-BD31-4B8C-83A1-F6EECF244321}">
                <p14:modId xmlns:p14="http://schemas.microsoft.com/office/powerpoint/2010/main" xmlns="" val="1490753180"/>
              </p:ext>
            </p:extLst>
          </p:nvPr>
        </p:nvGraphicFramePr>
        <p:xfrm>
          <a:off x="1306513" y="2751640"/>
          <a:ext cx="3209925" cy="971550"/>
        </p:xfrm>
        <a:graphic>
          <a:graphicData uri="http://schemas.openxmlformats.org/presentationml/2006/ole">
            <p:oleObj spid="_x0000_s9446" name="方程式" r:id="rId4" imgW="1511300" imgH="457200" progId="Equation.3">
              <p:embed/>
            </p:oleObj>
          </a:graphicData>
        </a:graphic>
      </p:graphicFrame>
      <p:graphicFrame>
        <p:nvGraphicFramePr>
          <p:cNvPr id="267270" name="Object 6"/>
          <p:cNvGraphicFramePr>
            <a:graphicFrameLocks noChangeAspect="1"/>
          </p:cNvGraphicFramePr>
          <p:nvPr>
            <p:extLst>
              <p:ext uri="{D42A27DB-BD31-4B8C-83A1-F6EECF244321}">
                <p14:modId xmlns:p14="http://schemas.microsoft.com/office/powerpoint/2010/main" xmlns="" val="2104912872"/>
              </p:ext>
            </p:extLst>
          </p:nvPr>
        </p:nvGraphicFramePr>
        <p:xfrm>
          <a:off x="1371600" y="3624262"/>
          <a:ext cx="2265363" cy="446088"/>
        </p:xfrm>
        <a:graphic>
          <a:graphicData uri="http://schemas.openxmlformats.org/presentationml/2006/ole">
            <p:oleObj spid="_x0000_s9447" name="方程式" r:id="rId5" imgW="1028254" imgH="203112" progId="Equation.3">
              <p:embed/>
            </p:oleObj>
          </a:graphicData>
        </a:graphic>
      </p:graphicFrame>
      <p:graphicFrame>
        <p:nvGraphicFramePr>
          <p:cNvPr id="267271" name="Object 7"/>
          <p:cNvGraphicFramePr>
            <a:graphicFrameLocks noChangeAspect="1"/>
          </p:cNvGraphicFramePr>
          <p:nvPr>
            <p:extLst>
              <p:ext uri="{D42A27DB-BD31-4B8C-83A1-F6EECF244321}">
                <p14:modId xmlns:p14="http://schemas.microsoft.com/office/powerpoint/2010/main" xmlns="" val="3974543592"/>
              </p:ext>
            </p:extLst>
          </p:nvPr>
        </p:nvGraphicFramePr>
        <p:xfrm>
          <a:off x="1308100" y="2531979"/>
          <a:ext cx="1704975" cy="452438"/>
        </p:xfrm>
        <a:graphic>
          <a:graphicData uri="http://schemas.openxmlformats.org/presentationml/2006/ole">
            <p:oleObj spid="_x0000_s9448" name="方程式" r:id="rId6" imgW="761669" imgH="203112" progId="Equation.3">
              <p:embed/>
            </p:oleObj>
          </a:graphicData>
        </a:graphic>
      </p:graphicFrame>
      <p:graphicFrame>
        <p:nvGraphicFramePr>
          <p:cNvPr id="267272" name="Object 8"/>
          <p:cNvGraphicFramePr>
            <a:graphicFrameLocks noChangeAspect="1"/>
          </p:cNvGraphicFramePr>
          <p:nvPr>
            <p:extLst>
              <p:ext uri="{D42A27DB-BD31-4B8C-83A1-F6EECF244321}">
                <p14:modId xmlns:p14="http://schemas.microsoft.com/office/powerpoint/2010/main" xmlns="" val="1462664708"/>
              </p:ext>
            </p:extLst>
          </p:nvPr>
        </p:nvGraphicFramePr>
        <p:xfrm>
          <a:off x="2681288" y="5710348"/>
          <a:ext cx="2173287" cy="419100"/>
        </p:xfrm>
        <a:graphic>
          <a:graphicData uri="http://schemas.openxmlformats.org/presentationml/2006/ole">
            <p:oleObj spid="_x0000_s9449" name="方程式" r:id="rId7" imgW="1054100" imgH="203200" progId="Equation.3">
              <p:embed/>
            </p:oleObj>
          </a:graphicData>
        </a:graphic>
      </p:graphicFrame>
      <p:graphicFrame>
        <p:nvGraphicFramePr>
          <p:cNvPr id="267273" name="Object 9"/>
          <p:cNvGraphicFramePr>
            <a:graphicFrameLocks noChangeAspect="1"/>
          </p:cNvGraphicFramePr>
          <p:nvPr>
            <p:extLst>
              <p:ext uri="{D42A27DB-BD31-4B8C-83A1-F6EECF244321}">
                <p14:modId xmlns:p14="http://schemas.microsoft.com/office/powerpoint/2010/main" xmlns="" val="3173434390"/>
              </p:ext>
            </p:extLst>
          </p:nvPr>
        </p:nvGraphicFramePr>
        <p:xfrm>
          <a:off x="2583148" y="4170427"/>
          <a:ext cx="2146300" cy="419100"/>
        </p:xfrm>
        <a:graphic>
          <a:graphicData uri="http://schemas.openxmlformats.org/presentationml/2006/ole">
            <p:oleObj spid="_x0000_s9450" name="Equation" r:id="rId8" imgW="1040948" imgH="203112" progId="Equation.3">
              <p:embed/>
            </p:oleObj>
          </a:graphicData>
        </a:graphic>
      </p:graphicFrame>
      <p:graphicFrame>
        <p:nvGraphicFramePr>
          <p:cNvPr id="10" name="Object 5"/>
          <p:cNvGraphicFramePr>
            <a:graphicFrameLocks noChangeAspect="1"/>
          </p:cNvGraphicFramePr>
          <p:nvPr>
            <p:extLst>
              <p:ext uri="{D42A27DB-BD31-4B8C-83A1-F6EECF244321}">
                <p14:modId xmlns:p14="http://schemas.microsoft.com/office/powerpoint/2010/main" xmlns="" val="2445053712"/>
              </p:ext>
            </p:extLst>
          </p:nvPr>
        </p:nvGraphicFramePr>
        <p:xfrm>
          <a:off x="3636963" y="4810811"/>
          <a:ext cx="5386387" cy="792162"/>
        </p:xfrm>
        <a:graphic>
          <a:graphicData uri="http://schemas.openxmlformats.org/presentationml/2006/ole">
            <p:oleObj spid="_x0000_s9451" name="Equation" r:id="rId9" imgW="3263760" imgH="475200" progId="Equation.3">
              <p:embed/>
            </p:oleObj>
          </a:graphicData>
        </a:graphic>
      </p:graphicFrame>
      <p:graphicFrame>
        <p:nvGraphicFramePr>
          <p:cNvPr id="11" name="Object 6"/>
          <p:cNvGraphicFramePr>
            <a:graphicFrameLocks noChangeAspect="1"/>
          </p:cNvGraphicFramePr>
          <p:nvPr>
            <p:extLst>
              <p:ext uri="{D42A27DB-BD31-4B8C-83A1-F6EECF244321}">
                <p14:modId xmlns:p14="http://schemas.microsoft.com/office/powerpoint/2010/main" xmlns="" val="3306092410"/>
              </p:ext>
            </p:extLst>
          </p:nvPr>
        </p:nvGraphicFramePr>
        <p:xfrm>
          <a:off x="2681288" y="6064653"/>
          <a:ext cx="5408612" cy="792162"/>
        </p:xfrm>
        <a:graphic>
          <a:graphicData uri="http://schemas.openxmlformats.org/presentationml/2006/ole">
            <p:oleObj spid="_x0000_s9452" name="Equation" r:id="rId10" imgW="3282120" imgH="475200" progId="Equation.3">
              <p:embed/>
            </p:oleObj>
          </a:graphicData>
        </a:graphic>
      </p:graphicFrame>
    </p:spTree>
    <p:extLst>
      <p:ext uri="{BB962C8B-B14F-4D97-AF65-F5344CB8AC3E}">
        <p14:creationId xmlns:p14="http://schemas.microsoft.com/office/powerpoint/2010/main" xmlns="" val="35693267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Summery of previous lecture </a:t>
            </a:r>
          </a:p>
        </p:txBody>
      </p:sp>
      <p:sp>
        <p:nvSpPr>
          <p:cNvPr id="3" name="Content Placeholder 2"/>
          <p:cNvSpPr>
            <a:spLocks noGrp="1"/>
          </p:cNvSpPr>
          <p:nvPr>
            <p:ph idx="1"/>
          </p:nvPr>
        </p:nvSpPr>
        <p:spPr/>
        <p:txBody>
          <a:bodyPr>
            <a:normAutofit/>
          </a:bodyPr>
          <a:lstStyle/>
          <a:p>
            <a:r>
              <a:rPr lang="en-US" dirty="0"/>
              <a:t>Color image processing</a:t>
            </a:r>
          </a:p>
          <a:p>
            <a:r>
              <a:rPr lang="en-US" dirty="0"/>
              <a:t>Primary and secondary colors </a:t>
            </a:r>
          </a:p>
          <a:p>
            <a:r>
              <a:rPr lang="en-US" dirty="0"/>
              <a:t>Color characteristics</a:t>
            </a:r>
          </a:p>
          <a:p>
            <a:r>
              <a:rPr lang="en-US" dirty="0"/>
              <a:t>Chromaticity diagram and its use </a:t>
            </a:r>
          </a:p>
          <a:p>
            <a:r>
              <a:rPr lang="en-US" dirty="0"/>
              <a:t>Color models </a:t>
            </a:r>
          </a:p>
          <a:p>
            <a:r>
              <a:rPr lang="en-US" dirty="0"/>
              <a:t>RGB color model </a:t>
            </a:r>
          </a:p>
        </p:txBody>
      </p:sp>
      <p:sp>
        <p:nvSpPr>
          <p:cNvPr id="4" name="Slide Number Placeholder 3"/>
          <p:cNvSpPr>
            <a:spLocks noGrp="1"/>
          </p:cNvSpPr>
          <p:nvPr>
            <p:ph type="sldNum" sz="quarter" idx="12"/>
          </p:nvPr>
        </p:nvSpPr>
        <p:spPr/>
        <p:txBody>
          <a:bodyPr/>
          <a:lstStyle/>
          <a:p>
            <a:fld id="{04E567AB-134B-9C4D-86BA-9D10E7A67249}" type="slidenum">
              <a:rPr lang="en-US" smtClean="0"/>
              <a:pPr/>
              <a:t>2</a:t>
            </a:fld>
            <a:endParaRPr lang="en-US" dirty="0"/>
          </a:p>
        </p:txBody>
      </p:sp>
    </p:spTree>
    <p:extLst>
      <p:ext uri="{BB962C8B-B14F-4D97-AF65-F5344CB8AC3E}">
        <p14:creationId xmlns:p14="http://schemas.microsoft.com/office/powerpoint/2010/main" xmlns="" val="32111835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924" name="Picture 4"/>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030288" y="1616075"/>
            <a:ext cx="7678737" cy="29797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209925" name="Picture 5"/>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287588" y="4827588"/>
            <a:ext cx="5132387" cy="20304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09926" name="Text Box 6"/>
          <p:cNvSpPr txBox="1">
            <a:spLocks noChangeArrowheads="1"/>
          </p:cNvSpPr>
          <p:nvPr/>
        </p:nvSpPr>
        <p:spPr bwMode="auto">
          <a:xfrm>
            <a:off x="4373563" y="682625"/>
            <a:ext cx="184150" cy="457200"/>
          </a:xfrm>
          <a:prstGeom prst="rect">
            <a:avLst/>
          </a:prstGeom>
          <a:noFill/>
          <a:ln>
            <a:noFill/>
          </a:ln>
          <a:effectLst>
            <a:outerShdw blurRad="63500" dist="38099" dir="2700000" algn="ctr" rotWithShape="0">
              <a:schemeClr val="folHlink">
                <a:alpha val="74998"/>
              </a:scheme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algn="ctr"/>
            <a:r>
              <a:rPr lang="en-US" altLang="zh-TW">
                <a:solidFill>
                  <a:srgbClr val="FF0000"/>
                </a:solidFill>
                <a:latin typeface="Verdana" charset="0"/>
                <a:ea typeface="新細明體" charset="0"/>
                <a:cs typeface="新細明體" charset="0"/>
              </a:rPr>
              <a:t>Color Models --</a:t>
            </a:r>
            <a:r>
              <a:rPr lang="en-US" altLang="zh-TW"/>
              <a:t> </a:t>
            </a:r>
            <a:r>
              <a:rPr lang="en-US" altLang="zh-TW">
                <a:solidFill>
                  <a:srgbClr val="FF0000"/>
                </a:solidFill>
                <a:latin typeface="Verdana" charset="0"/>
                <a:ea typeface="新細明體" charset="0"/>
                <a:cs typeface="新細明體" charset="0"/>
              </a:rPr>
              <a:t>HSI Model</a:t>
            </a:r>
          </a:p>
        </p:txBody>
      </p:sp>
    </p:spTree>
    <p:extLst>
      <p:ext uri="{BB962C8B-B14F-4D97-AF65-F5344CB8AC3E}">
        <p14:creationId xmlns:p14="http://schemas.microsoft.com/office/powerpoint/2010/main" xmlns="" val="34506988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HSI property </a:t>
            </a:r>
            <a:endParaRPr lang="en-US" dirty="0"/>
          </a:p>
        </p:txBody>
      </p:sp>
      <p:pic>
        <p:nvPicPr>
          <p:cNvPr id="5" name="Content Placeholder 4" descr="Screen Shot 2015-07-29 at 2.40.59 pm.png"/>
          <p:cNvPicPr>
            <a:picLocks noGrp="1" noChangeAspect="1"/>
          </p:cNvPicPr>
          <p:nvPr>
            <p:ph idx="1"/>
          </p:nvPr>
        </p:nvPicPr>
        <p:blipFill>
          <a:blip r:embed="rId3">
            <a:extLst>
              <a:ext uri="{28A0092B-C50C-407E-A947-70E740481C1C}">
                <a14:useLocalDpi xmlns:a14="http://schemas.microsoft.com/office/drawing/2010/main" xmlns="" val="0"/>
              </a:ext>
            </a:extLst>
          </a:blip>
          <a:srcRect l="-5999" r="-5999"/>
          <a:stretch>
            <a:fillRect/>
          </a:stretch>
        </p:blipFill>
        <p:spPr/>
      </p:pic>
      <p:sp>
        <p:nvSpPr>
          <p:cNvPr id="2" name="Slide Number Placeholder 1"/>
          <p:cNvSpPr>
            <a:spLocks noGrp="1"/>
          </p:cNvSpPr>
          <p:nvPr>
            <p:ph type="sldNum" sz="quarter" idx="12"/>
          </p:nvPr>
        </p:nvSpPr>
        <p:spPr/>
        <p:txBody>
          <a:bodyPr/>
          <a:lstStyle/>
          <a:p>
            <a:fld id="{04E567AB-134B-9C4D-86BA-9D10E7A67249}" type="slidenum">
              <a:rPr lang="en-US" smtClean="0"/>
              <a:pPr/>
              <a:t>21</a:t>
            </a:fld>
            <a:endParaRPr lang="en-US"/>
          </a:p>
        </p:txBody>
      </p:sp>
    </p:spTree>
    <p:extLst>
      <p:ext uri="{BB962C8B-B14F-4D97-AF65-F5344CB8AC3E}">
        <p14:creationId xmlns:p14="http://schemas.microsoft.com/office/powerpoint/2010/main" xmlns="" val="11275441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947"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078038" y="1490663"/>
            <a:ext cx="5719762" cy="5367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10948" name="Text Box 4"/>
          <p:cNvSpPr txBox="1">
            <a:spLocks noChangeArrowheads="1"/>
          </p:cNvSpPr>
          <p:nvPr/>
        </p:nvSpPr>
        <p:spPr bwMode="auto">
          <a:xfrm>
            <a:off x="2376488" y="696913"/>
            <a:ext cx="4179887" cy="457200"/>
          </a:xfrm>
          <a:prstGeom prst="rect">
            <a:avLst/>
          </a:prstGeom>
          <a:noFill/>
          <a:ln>
            <a:noFill/>
          </a:ln>
          <a:effectLst>
            <a:outerShdw blurRad="63500" dist="38099" dir="2700000" algn="ctr" rotWithShape="0">
              <a:schemeClr val="folHlink">
                <a:alpha val="74998"/>
              </a:scheme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algn="ctr"/>
            <a:r>
              <a:rPr lang="en-US" altLang="zh-TW">
                <a:solidFill>
                  <a:srgbClr val="FF0000"/>
                </a:solidFill>
                <a:latin typeface="Verdana" charset="0"/>
                <a:ea typeface="新細明體" charset="0"/>
                <a:cs typeface="新細明體" charset="0"/>
              </a:rPr>
              <a:t>Color Models --</a:t>
            </a:r>
            <a:r>
              <a:rPr lang="en-US" altLang="zh-TW"/>
              <a:t> </a:t>
            </a:r>
            <a:r>
              <a:rPr lang="en-US" altLang="zh-TW">
                <a:solidFill>
                  <a:srgbClr val="FF0000"/>
                </a:solidFill>
                <a:latin typeface="Verdana" charset="0"/>
                <a:ea typeface="新細明體" charset="0"/>
                <a:cs typeface="新細明體" charset="0"/>
              </a:rPr>
              <a:t>HSI Model</a:t>
            </a:r>
          </a:p>
        </p:txBody>
      </p:sp>
    </p:spTree>
    <p:extLst>
      <p:ext uri="{BB962C8B-B14F-4D97-AF65-F5344CB8AC3E}">
        <p14:creationId xmlns:p14="http://schemas.microsoft.com/office/powerpoint/2010/main" xmlns="" val="16242090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971"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022475" y="1712913"/>
            <a:ext cx="5059363" cy="47704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11972" name="Text Box 4"/>
          <p:cNvSpPr txBox="1">
            <a:spLocks noChangeArrowheads="1"/>
          </p:cNvSpPr>
          <p:nvPr/>
        </p:nvSpPr>
        <p:spPr bwMode="auto">
          <a:xfrm>
            <a:off x="2376488" y="696913"/>
            <a:ext cx="4179887" cy="457200"/>
          </a:xfrm>
          <a:prstGeom prst="rect">
            <a:avLst/>
          </a:prstGeom>
          <a:noFill/>
          <a:ln>
            <a:noFill/>
          </a:ln>
          <a:effectLst>
            <a:outerShdw blurRad="63500" dist="38099" dir="2700000" algn="ctr" rotWithShape="0">
              <a:schemeClr val="folHlink">
                <a:alpha val="74998"/>
              </a:scheme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algn="ctr"/>
            <a:r>
              <a:rPr lang="en-US" altLang="zh-TW">
                <a:solidFill>
                  <a:srgbClr val="FF0000"/>
                </a:solidFill>
                <a:latin typeface="Verdana" charset="0"/>
                <a:ea typeface="新細明體" charset="0"/>
                <a:cs typeface="新細明體" charset="0"/>
              </a:rPr>
              <a:t>Color Models --</a:t>
            </a:r>
            <a:r>
              <a:rPr lang="en-US" altLang="zh-TW"/>
              <a:t> </a:t>
            </a:r>
            <a:r>
              <a:rPr lang="en-US" altLang="zh-TW">
                <a:solidFill>
                  <a:srgbClr val="FF0000"/>
                </a:solidFill>
                <a:latin typeface="Verdana" charset="0"/>
                <a:ea typeface="新細明體" charset="0"/>
                <a:cs typeface="新細明體" charset="0"/>
              </a:rPr>
              <a:t>HSI Model</a:t>
            </a:r>
          </a:p>
        </p:txBody>
      </p:sp>
    </p:spTree>
    <p:extLst>
      <p:ext uri="{BB962C8B-B14F-4D97-AF65-F5344CB8AC3E}">
        <p14:creationId xmlns:p14="http://schemas.microsoft.com/office/powerpoint/2010/main" xmlns="" val="8011936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pPr>
              <a:defRPr/>
            </a:pPr>
            <a:fld id="{3225A05F-0BEA-0F4C-8BCA-8FE1851DEA98}" type="slidenum">
              <a:rPr lang="en-US"/>
              <a:pPr>
                <a:defRPr/>
              </a:pPr>
              <a:t>24</a:t>
            </a:fld>
            <a:endParaRPr lang="en-US"/>
          </a:p>
        </p:txBody>
      </p:sp>
      <p:sp>
        <p:nvSpPr>
          <p:cNvPr id="699394" name="Rectangle 2"/>
          <p:cNvSpPr>
            <a:spLocks noGrp="1" noChangeArrowheads="1"/>
          </p:cNvSpPr>
          <p:nvPr>
            <p:ph type="title"/>
          </p:nvPr>
        </p:nvSpPr>
        <p:spPr/>
        <p:txBody>
          <a:bodyPr/>
          <a:lstStyle/>
          <a:p>
            <a:pPr eaLnBrk="1" hangingPunct="1">
              <a:defRPr/>
            </a:pPr>
            <a:r>
              <a:rPr lang="en-US" smtClean="0">
                <a:cs typeface="+mj-cs"/>
              </a:rPr>
              <a:t>Color image processing</a:t>
            </a:r>
          </a:p>
        </p:txBody>
      </p:sp>
      <p:sp>
        <p:nvSpPr>
          <p:cNvPr id="699395" name="Rectangle 3"/>
          <p:cNvSpPr>
            <a:spLocks noGrp="1" noChangeArrowheads="1"/>
          </p:cNvSpPr>
          <p:nvPr>
            <p:ph type="body" idx="1"/>
          </p:nvPr>
        </p:nvSpPr>
        <p:spPr/>
        <p:txBody>
          <a:bodyPr/>
          <a:lstStyle/>
          <a:p>
            <a:pPr eaLnBrk="1" hangingPunct="1">
              <a:lnSpc>
                <a:spcPct val="90000"/>
              </a:lnSpc>
              <a:defRPr/>
            </a:pPr>
            <a:r>
              <a:rPr lang="en-US" sz="2800" smtClean="0">
                <a:cs typeface="+mn-cs"/>
              </a:rPr>
              <a:t>Pseudo-color image processing</a:t>
            </a:r>
          </a:p>
          <a:p>
            <a:pPr lvl="1" eaLnBrk="1" hangingPunct="1">
              <a:lnSpc>
                <a:spcPct val="90000"/>
              </a:lnSpc>
              <a:defRPr/>
            </a:pPr>
            <a:r>
              <a:rPr lang="en-US" sz="2400" smtClean="0"/>
              <a:t>Assign color to monochrome images</a:t>
            </a:r>
          </a:p>
          <a:p>
            <a:pPr lvl="1" eaLnBrk="1" hangingPunct="1">
              <a:lnSpc>
                <a:spcPct val="90000"/>
              </a:lnSpc>
              <a:defRPr/>
            </a:pPr>
            <a:r>
              <a:rPr lang="en-US" sz="2400" smtClean="0"/>
              <a:t>Intensity slicing</a:t>
            </a:r>
          </a:p>
          <a:p>
            <a:pPr lvl="1" eaLnBrk="1" hangingPunct="1">
              <a:lnSpc>
                <a:spcPct val="90000"/>
              </a:lnSpc>
              <a:defRPr/>
            </a:pPr>
            <a:r>
              <a:rPr lang="en-US" sz="2400" smtClean="0"/>
              <a:t>Gray level to color transformation</a:t>
            </a:r>
          </a:p>
          <a:p>
            <a:pPr lvl="2" eaLnBrk="1" hangingPunct="1">
              <a:lnSpc>
                <a:spcPct val="90000"/>
              </a:lnSpc>
              <a:defRPr/>
            </a:pPr>
            <a:r>
              <a:rPr lang="en-US" sz="2000" smtClean="0"/>
              <a:t>Spatial domain approach – three different transformation functions</a:t>
            </a:r>
          </a:p>
          <a:p>
            <a:pPr lvl="2" eaLnBrk="1" hangingPunct="1">
              <a:lnSpc>
                <a:spcPct val="90000"/>
              </a:lnSpc>
              <a:defRPr/>
            </a:pPr>
            <a:r>
              <a:rPr lang="en-US" sz="2000" smtClean="0"/>
              <a:t>Frequency domain approach – three different filters</a:t>
            </a:r>
          </a:p>
          <a:p>
            <a:pPr eaLnBrk="1" hangingPunct="1">
              <a:lnSpc>
                <a:spcPct val="90000"/>
              </a:lnSpc>
              <a:defRPr/>
            </a:pPr>
            <a:r>
              <a:rPr lang="en-US" sz="2800" smtClean="0">
                <a:cs typeface="+mn-cs"/>
              </a:rPr>
              <a:t>Full-color image processing </a:t>
            </a:r>
          </a:p>
          <a:p>
            <a:pPr lvl="1" eaLnBrk="1" hangingPunct="1">
              <a:lnSpc>
                <a:spcPct val="90000"/>
              </a:lnSpc>
              <a:defRPr/>
            </a:pPr>
            <a:r>
              <a:rPr lang="en-US" sz="2400" smtClean="0"/>
              <a:t>Color image enhancement and restoration</a:t>
            </a:r>
          </a:p>
          <a:p>
            <a:pPr lvl="1" eaLnBrk="1" hangingPunct="1">
              <a:lnSpc>
                <a:spcPct val="90000"/>
              </a:lnSpc>
              <a:defRPr/>
            </a:pPr>
            <a:r>
              <a:rPr lang="en-US" sz="2400" smtClean="0"/>
              <a:t>Color compensation</a:t>
            </a:r>
          </a:p>
        </p:txBody>
      </p:sp>
    </p:spTree>
    <p:extLst>
      <p:ext uri="{BB962C8B-B14F-4D97-AF65-F5344CB8AC3E}">
        <p14:creationId xmlns:p14="http://schemas.microsoft.com/office/powerpoint/2010/main" xmlns="" val="9491005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Text Box 2"/>
          <p:cNvSpPr txBox="1">
            <a:spLocks noChangeArrowheads="1"/>
          </p:cNvSpPr>
          <p:nvPr/>
        </p:nvSpPr>
        <p:spPr bwMode="auto">
          <a:xfrm>
            <a:off x="2212975" y="573088"/>
            <a:ext cx="4951413" cy="822325"/>
          </a:xfrm>
          <a:prstGeom prst="rect">
            <a:avLst/>
          </a:prstGeom>
          <a:noFill/>
          <a:ln>
            <a:noFill/>
          </a:ln>
          <a:effectLst>
            <a:outerShdw blurRad="63500" dist="38099" dir="2700000" algn="ctr" rotWithShape="0">
              <a:schemeClr val="folHlink">
                <a:alpha val="74998"/>
              </a:scheme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algn="ctr"/>
            <a:r>
              <a:rPr lang="en-US" altLang="zh-CN">
                <a:solidFill>
                  <a:srgbClr val="FF0000"/>
                </a:solidFill>
                <a:latin typeface="Verdana" charset="0"/>
                <a:ea typeface="新細明體" charset="0"/>
                <a:cs typeface="新細明體" charset="0"/>
              </a:rPr>
              <a:t>Pseudocolor </a:t>
            </a:r>
            <a:r>
              <a:rPr lang="en-US" altLang="zh-TW">
                <a:solidFill>
                  <a:srgbClr val="FF0000"/>
                </a:solidFill>
                <a:latin typeface="Verdana" charset="0"/>
                <a:ea typeface="新細明體" charset="0"/>
                <a:cs typeface="新細明體" charset="0"/>
              </a:rPr>
              <a:t>I</a:t>
            </a:r>
            <a:r>
              <a:rPr lang="en-US" altLang="zh-CN">
                <a:solidFill>
                  <a:srgbClr val="FF0000"/>
                </a:solidFill>
                <a:latin typeface="Verdana" charset="0"/>
                <a:ea typeface="新細明體" charset="0"/>
                <a:cs typeface="新細明體" charset="0"/>
              </a:rPr>
              <a:t>mage </a:t>
            </a:r>
            <a:r>
              <a:rPr lang="en-US" altLang="zh-TW">
                <a:solidFill>
                  <a:srgbClr val="FF0000"/>
                </a:solidFill>
                <a:latin typeface="Verdana" charset="0"/>
                <a:ea typeface="新細明體" charset="0"/>
                <a:cs typeface="新細明體" charset="0"/>
              </a:rPr>
              <a:t>P</a:t>
            </a:r>
            <a:r>
              <a:rPr lang="en-US" altLang="zh-CN">
                <a:solidFill>
                  <a:srgbClr val="FF0000"/>
                </a:solidFill>
                <a:latin typeface="Verdana" charset="0"/>
                <a:ea typeface="新細明體" charset="0"/>
                <a:cs typeface="新細明體" charset="0"/>
              </a:rPr>
              <a:t>rocessing</a:t>
            </a:r>
            <a:r>
              <a:rPr lang="en-US" altLang="zh-TW">
                <a:solidFill>
                  <a:srgbClr val="FF0000"/>
                </a:solidFill>
                <a:latin typeface="Verdana" charset="0"/>
                <a:ea typeface="新細明體" charset="0"/>
                <a:cs typeface="新細明體" charset="0"/>
              </a:rPr>
              <a:t> </a:t>
            </a:r>
          </a:p>
          <a:p>
            <a:pPr algn="ctr"/>
            <a:r>
              <a:rPr lang="en-US" altLang="zh-TW">
                <a:solidFill>
                  <a:srgbClr val="FF0000"/>
                </a:solidFill>
                <a:latin typeface="Verdana" charset="0"/>
                <a:ea typeface="新細明體" charset="0"/>
                <a:cs typeface="新細明體" charset="0"/>
              </a:rPr>
              <a:t>Intensity Slicing</a:t>
            </a:r>
            <a:r>
              <a:rPr lang="en-US" altLang="zh-TW"/>
              <a:t> </a:t>
            </a:r>
          </a:p>
        </p:txBody>
      </p:sp>
      <p:pic>
        <p:nvPicPr>
          <p:cNvPr id="212995"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528888" y="2522538"/>
            <a:ext cx="5105400" cy="35512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12997" name="Rectangle 5"/>
          <p:cNvSpPr>
            <a:spLocks noGrp="1" noChangeArrowheads="1"/>
          </p:cNvSpPr>
          <p:nvPr>
            <p:ph type="body" idx="1"/>
          </p:nvPr>
        </p:nvSpPr>
        <p:spPr bwMode="auto">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wrap="square" lIns="91440" tIns="45720" rIns="91440" bIns="45720" numCol="1" anchor="t" anchorCtr="0" compatLnSpc="1">
            <a:prstTxWarp prst="textNoShape">
              <a:avLst/>
            </a:prstTxWarp>
          </a:bodyPr>
          <a:lstStyle/>
          <a:p>
            <a:r>
              <a:rPr lang="en-US" altLang="zh-TW" sz="2400" dirty="0"/>
              <a:t>The</a:t>
            </a:r>
            <a:r>
              <a:rPr lang="en-US" altLang="zh-CN" sz="2400" dirty="0"/>
              <a:t> </a:t>
            </a:r>
            <a:r>
              <a:rPr lang="en-US" altLang="zh-CN" sz="2400" dirty="0" err="1"/>
              <a:t>pseudocolors</a:t>
            </a:r>
            <a:r>
              <a:rPr lang="en-US" altLang="zh-CN" sz="2400" dirty="0"/>
              <a:t> used to colorize a gray level image do not represent the original, true colors if there were originally a color image.</a:t>
            </a:r>
            <a:r>
              <a:rPr lang="en-US" altLang="zh-TW" sz="2400" dirty="0"/>
              <a:t> </a:t>
            </a:r>
            <a:endParaRPr lang="zh-TW" altLang="en-US" sz="2400" dirty="0"/>
          </a:p>
        </p:txBody>
      </p:sp>
    </p:spTree>
    <p:extLst>
      <p:ext uri="{BB962C8B-B14F-4D97-AF65-F5344CB8AC3E}">
        <p14:creationId xmlns:p14="http://schemas.microsoft.com/office/powerpoint/2010/main" xmlns="" val="12121149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43"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382713" y="1628775"/>
            <a:ext cx="6888162" cy="4502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15044" name="Text Box 4"/>
          <p:cNvSpPr txBox="1">
            <a:spLocks noChangeArrowheads="1"/>
          </p:cNvSpPr>
          <p:nvPr/>
        </p:nvSpPr>
        <p:spPr bwMode="auto">
          <a:xfrm>
            <a:off x="2212975" y="573088"/>
            <a:ext cx="4951413" cy="822325"/>
          </a:xfrm>
          <a:prstGeom prst="rect">
            <a:avLst/>
          </a:prstGeom>
          <a:noFill/>
          <a:ln>
            <a:noFill/>
          </a:ln>
          <a:effectLst>
            <a:outerShdw blurRad="63500" dist="38099" dir="2700000" algn="ctr" rotWithShape="0">
              <a:schemeClr val="folHlink">
                <a:alpha val="74998"/>
              </a:scheme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algn="ctr"/>
            <a:r>
              <a:rPr lang="en-US" altLang="zh-CN">
                <a:solidFill>
                  <a:srgbClr val="FF0000"/>
                </a:solidFill>
                <a:latin typeface="Verdana" charset="0"/>
                <a:ea typeface="新細明體" charset="0"/>
                <a:cs typeface="新細明體" charset="0"/>
              </a:rPr>
              <a:t>Pseudocolor </a:t>
            </a:r>
            <a:r>
              <a:rPr lang="en-US" altLang="zh-TW">
                <a:solidFill>
                  <a:srgbClr val="FF0000"/>
                </a:solidFill>
                <a:latin typeface="Verdana" charset="0"/>
                <a:ea typeface="新細明體" charset="0"/>
                <a:cs typeface="新細明體" charset="0"/>
              </a:rPr>
              <a:t>I</a:t>
            </a:r>
            <a:r>
              <a:rPr lang="en-US" altLang="zh-CN">
                <a:solidFill>
                  <a:srgbClr val="FF0000"/>
                </a:solidFill>
                <a:latin typeface="Verdana" charset="0"/>
                <a:ea typeface="新細明體" charset="0"/>
                <a:cs typeface="新細明體" charset="0"/>
              </a:rPr>
              <a:t>mage </a:t>
            </a:r>
            <a:r>
              <a:rPr lang="en-US" altLang="zh-TW">
                <a:solidFill>
                  <a:srgbClr val="FF0000"/>
                </a:solidFill>
                <a:latin typeface="Verdana" charset="0"/>
                <a:ea typeface="新細明體" charset="0"/>
                <a:cs typeface="新細明體" charset="0"/>
              </a:rPr>
              <a:t>P</a:t>
            </a:r>
            <a:r>
              <a:rPr lang="en-US" altLang="zh-CN">
                <a:solidFill>
                  <a:srgbClr val="FF0000"/>
                </a:solidFill>
                <a:latin typeface="Verdana" charset="0"/>
                <a:ea typeface="新細明體" charset="0"/>
                <a:cs typeface="新細明體" charset="0"/>
              </a:rPr>
              <a:t>rocessing</a:t>
            </a:r>
            <a:r>
              <a:rPr lang="en-US" altLang="zh-TW">
                <a:solidFill>
                  <a:srgbClr val="FF0000"/>
                </a:solidFill>
                <a:latin typeface="Verdana" charset="0"/>
                <a:ea typeface="新細明體" charset="0"/>
                <a:cs typeface="新細明體" charset="0"/>
              </a:rPr>
              <a:t> </a:t>
            </a:r>
          </a:p>
          <a:p>
            <a:pPr algn="ctr"/>
            <a:r>
              <a:rPr lang="en-US" altLang="zh-TW">
                <a:solidFill>
                  <a:srgbClr val="FF0000"/>
                </a:solidFill>
                <a:latin typeface="Verdana" charset="0"/>
                <a:ea typeface="新細明體" charset="0"/>
                <a:cs typeface="新細明體" charset="0"/>
              </a:rPr>
              <a:t>Intensity Slicing</a:t>
            </a:r>
            <a:r>
              <a:rPr lang="en-US" altLang="zh-TW"/>
              <a:t> </a:t>
            </a:r>
          </a:p>
        </p:txBody>
      </p:sp>
    </p:spTree>
    <p:extLst>
      <p:ext uri="{BB962C8B-B14F-4D97-AF65-F5344CB8AC3E}">
        <p14:creationId xmlns:p14="http://schemas.microsoft.com/office/powerpoint/2010/main" xmlns="" val="30330907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BB3F7604-63EF-1D42-996D-B92D00946875}" type="slidenum">
              <a:rPr lang="en-US"/>
              <a:pPr>
                <a:defRPr/>
              </a:pPr>
              <a:t>27</a:t>
            </a:fld>
            <a:endParaRPr lang="en-US"/>
          </a:p>
        </p:txBody>
      </p:sp>
      <p:sp>
        <p:nvSpPr>
          <p:cNvPr id="701442" name="Rectangle 2"/>
          <p:cNvSpPr>
            <a:spLocks noGrp="1" noChangeArrowheads="1"/>
          </p:cNvSpPr>
          <p:nvPr>
            <p:ph type="title"/>
          </p:nvPr>
        </p:nvSpPr>
        <p:spPr/>
        <p:txBody>
          <a:bodyPr>
            <a:normAutofit fontScale="90000"/>
          </a:bodyPr>
          <a:lstStyle/>
          <a:p>
            <a:pPr eaLnBrk="1" hangingPunct="1">
              <a:defRPr/>
            </a:pPr>
            <a:r>
              <a:rPr lang="en-US" sz="3600" smtClean="0">
                <a:cs typeface="+mj-cs"/>
              </a:rPr>
              <a:t>Gray level to color transformation – spatial domain</a:t>
            </a:r>
          </a:p>
        </p:txBody>
      </p:sp>
      <p:sp>
        <p:nvSpPr>
          <p:cNvPr id="701443" name="Rectangle 3"/>
          <p:cNvSpPr>
            <a:spLocks noGrp="1" noChangeArrowheads="1"/>
          </p:cNvSpPr>
          <p:nvPr>
            <p:ph type="body" idx="1"/>
          </p:nvPr>
        </p:nvSpPr>
        <p:spPr/>
        <p:txBody>
          <a:bodyPr/>
          <a:lstStyle/>
          <a:p>
            <a:pPr eaLnBrk="1" hangingPunct="1">
              <a:defRPr/>
            </a:pPr>
            <a:r>
              <a:rPr lang="en-US" sz="2400" smtClean="0">
                <a:cs typeface="+mn-cs"/>
              </a:rPr>
              <a:t>Perform three independent transformations on the gray level of any input pixel.</a:t>
            </a:r>
          </a:p>
          <a:p>
            <a:pPr eaLnBrk="1" hangingPunct="1">
              <a:defRPr/>
            </a:pPr>
            <a:r>
              <a:rPr lang="en-US" sz="2400" smtClean="0">
                <a:cs typeface="+mn-cs"/>
              </a:rPr>
              <a:t>The three results can then serve as the red, green, and blue components of a color image</a:t>
            </a:r>
          </a:p>
          <a:p>
            <a:pPr eaLnBrk="1" hangingPunct="1">
              <a:buFont typeface="Wingdings" charset="0"/>
              <a:buNone/>
              <a:defRPr/>
            </a:pPr>
            <a:endParaRPr lang="en-US" sz="2400" smtClean="0">
              <a:cs typeface="+mn-cs"/>
            </a:endParaRPr>
          </a:p>
          <a:p>
            <a:pPr eaLnBrk="1" hangingPunct="1">
              <a:defRPr/>
            </a:pPr>
            <a:endParaRPr lang="en-US" sz="2400" smtClean="0">
              <a:cs typeface="+mn-cs"/>
            </a:endParaRPr>
          </a:p>
        </p:txBody>
      </p:sp>
      <p:pic>
        <p:nvPicPr>
          <p:cNvPr id="701444" name="Picture 4"/>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133600" y="3505200"/>
            <a:ext cx="5837238" cy="3111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xmlns="" val="71192817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its done?</a:t>
            </a:r>
            <a:endParaRPr lang="en-US" dirty="0"/>
          </a:p>
        </p:txBody>
      </p:sp>
      <p:pic>
        <p:nvPicPr>
          <p:cNvPr id="5" name="Content Placeholder 4" descr="Screen Shot 2015-07-29 at 3.14.24 pm.png"/>
          <p:cNvPicPr>
            <a:picLocks noGrp="1" noChangeAspect="1"/>
          </p:cNvPicPr>
          <p:nvPr>
            <p:ph idx="1"/>
          </p:nvPr>
        </p:nvPicPr>
        <p:blipFill>
          <a:blip r:embed="rId3">
            <a:extLst>
              <a:ext uri="{28A0092B-C50C-407E-A947-70E740481C1C}">
                <a14:useLocalDpi xmlns:a14="http://schemas.microsoft.com/office/drawing/2010/main" xmlns="" val="0"/>
              </a:ext>
            </a:extLst>
          </a:blip>
          <a:srcRect l="-22356" r="-22356"/>
          <a:stretch>
            <a:fillRect/>
          </a:stretch>
        </p:blipFill>
        <p:spPr/>
      </p:pic>
      <p:sp>
        <p:nvSpPr>
          <p:cNvPr id="4" name="Slide Number Placeholder 3"/>
          <p:cNvSpPr>
            <a:spLocks noGrp="1"/>
          </p:cNvSpPr>
          <p:nvPr>
            <p:ph type="sldNum" sz="quarter" idx="12"/>
          </p:nvPr>
        </p:nvSpPr>
        <p:spPr/>
        <p:txBody>
          <a:bodyPr/>
          <a:lstStyle/>
          <a:p>
            <a:fld id="{04E567AB-134B-9C4D-86BA-9D10E7A67249}" type="slidenum">
              <a:rPr lang="en-US" smtClean="0"/>
              <a:pPr/>
              <a:t>28</a:t>
            </a:fld>
            <a:endParaRPr lang="en-US"/>
          </a:p>
        </p:txBody>
      </p:sp>
    </p:spTree>
    <p:extLst>
      <p:ext uri="{BB962C8B-B14F-4D97-AF65-F5344CB8AC3E}">
        <p14:creationId xmlns:p14="http://schemas.microsoft.com/office/powerpoint/2010/main" xmlns="" val="6360660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pPr>
              <a:defRPr/>
            </a:pPr>
            <a:fld id="{47B50767-98F2-8349-B628-0D51F1391F93}" type="slidenum">
              <a:rPr lang="en-US"/>
              <a:pPr>
                <a:defRPr/>
              </a:pPr>
              <a:t>29</a:t>
            </a:fld>
            <a:endParaRPr lang="en-US"/>
          </a:p>
        </p:txBody>
      </p:sp>
      <p:sp>
        <p:nvSpPr>
          <p:cNvPr id="702466" name="Rectangle 2"/>
          <p:cNvSpPr>
            <a:spLocks noGrp="1" noChangeArrowheads="1"/>
          </p:cNvSpPr>
          <p:nvPr>
            <p:ph type="title"/>
          </p:nvPr>
        </p:nvSpPr>
        <p:spPr/>
        <p:txBody>
          <a:bodyPr/>
          <a:lstStyle/>
          <a:p>
            <a:pPr eaLnBrk="1" hangingPunct="1">
              <a:defRPr/>
            </a:pPr>
            <a:r>
              <a:rPr lang="en-US" smtClean="0">
                <a:cs typeface="+mj-cs"/>
              </a:rPr>
              <a:t>Examples</a:t>
            </a:r>
          </a:p>
        </p:txBody>
      </p:sp>
      <p:pic>
        <p:nvPicPr>
          <p:cNvPr id="702467" name="Picture 3"/>
          <p:cNvPicPr>
            <a:picLocks noGrp="1" noChangeAspect="1" noChangeArrowheads="1"/>
          </p:cNvPicPr>
          <p:nvPr>
            <p:ph type="body" idx="1"/>
          </p:nvPr>
        </p:nvPicPr>
        <p:blipFill>
          <a:blip r:embed="rId3">
            <a:extLst>
              <a:ext uri="{28A0092B-C50C-407E-A947-70E740481C1C}">
                <a14:useLocalDpi xmlns:a14="http://schemas.microsoft.com/office/drawing/2010/main" xmlns="" val="0"/>
              </a:ext>
            </a:extLst>
          </a:blip>
          <a:srcRect/>
          <a:stretch>
            <a:fillRect/>
          </a:stretch>
        </p:blipFill>
        <p:spPr>
          <a:xfrm>
            <a:off x="0" y="2259013"/>
            <a:ext cx="5105400" cy="4598987"/>
          </a:xfrm>
        </p:spPr>
      </p:pic>
      <p:pic>
        <p:nvPicPr>
          <p:cNvPr id="702468" name="Picture 4"/>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324475" y="1614488"/>
            <a:ext cx="3819525" cy="52435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xmlns="" val="9636226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lecture </a:t>
            </a:r>
          </a:p>
        </p:txBody>
      </p:sp>
      <p:sp>
        <p:nvSpPr>
          <p:cNvPr id="3" name="Content Placeholder 2"/>
          <p:cNvSpPr>
            <a:spLocks noGrp="1"/>
          </p:cNvSpPr>
          <p:nvPr>
            <p:ph idx="1"/>
          </p:nvPr>
        </p:nvSpPr>
        <p:spPr/>
        <p:txBody>
          <a:bodyPr>
            <a:normAutofit/>
          </a:bodyPr>
          <a:lstStyle/>
          <a:p>
            <a:r>
              <a:rPr lang="en-US" dirty="0" smtClean="0"/>
              <a:t>RGB color model </a:t>
            </a:r>
          </a:p>
          <a:p>
            <a:r>
              <a:rPr lang="en-US" dirty="0" smtClean="0"/>
              <a:t>CMY model</a:t>
            </a:r>
          </a:p>
          <a:p>
            <a:r>
              <a:rPr lang="fr-FR" dirty="0"/>
              <a:t>HSI </a:t>
            </a:r>
            <a:r>
              <a:rPr lang="fr-FR" dirty="0" err="1"/>
              <a:t>color</a:t>
            </a:r>
            <a:r>
              <a:rPr lang="fr-FR" dirty="0"/>
              <a:t> </a:t>
            </a:r>
            <a:r>
              <a:rPr lang="fr-FR" dirty="0" smtClean="0"/>
              <a:t>model</a:t>
            </a:r>
          </a:p>
          <a:p>
            <a:r>
              <a:rPr lang="en-US" altLang="zh-CN" dirty="0" err="1" smtClean="0"/>
              <a:t>Pseudocolors</a:t>
            </a:r>
            <a:r>
              <a:rPr lang="en-US" altLang="zh-CN" dirty="0" smtClean="0"/>
              <a:t> image processing</a:t>
            </a:r>
          </a:p>
          <a:p>
            <a:r>
              <a:rPr lang="en-US" altLang="zh-CN" dirty="0" smtClean="0"/>
              <a:t>Full color image processing </a:t>
            </a:r>
          </a:p>
          <a:p>
            <a:endParaRPr lang="en-US" dirty="0" smtClean="0"/>
          </a:p>
        </p:txBody>
      </p:sp>
      <p:sp>
        <p:nvSpPr>
          <p:cNvPr id="4" name="Slide Number Placeholder 3"/>
          <p:cNvSpPr>
            <a:spLocks noGrp="1"/>
          </p:cNvSpPr>
          <p:nvPr>
            <p:ph type="sldNum" sz="quarter" idx="12"/>
          </p:nvPr>
        </p:nvSpPr>
        <p:spPr/>
        <p:txBody>
          <a:bodyPr/>
          <a:lstStyle/>
          <a:p>
            <a:fld id="{04E567AB-134B-9C4D-86BA-9D10E7A67249}" type="slidenum">
              <a:rPr lang="en-US" smtClean="0"/>
              <a:pPr/>
              <a:t>3</a:t>
            </a:fld>
            <a:endParaRPr lang="en-US"/>
          </a:p>
        </p:txBody>
      </p:sp>
    </p:spTree>
    <p:extLst>
      <p:ext uri="{BB962C8B-B14F-4D97-AF65-F5344CB8AC3E}">
        <p14:creationId xmlns:p14="http://schemas.microsoft.com/office/powerpoint/2010/main" xmlns="" val="272706805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2"/>
          </p:nvPr>
        </p:nvSpPr>
        <p:spPr/>
        <p:txBody>
          <a:bodyPr/>
          <a:lstStyle/>
          <a:p>
            <a:pPr>
              <a:defRPr/>
            </a:pPr>
            <a:fld id="{ADEB72E4-B83E-9647-A987-4701D1A418C7}" type="slidenum">
              <a:rPr lang="en-US"/>
              <a:pPr>
                <a:defRPr/>
              </a:pPr>
              <a:t>30</a:t>
            </a:fld>
            <a:endParaRPr lang="en-US"/>
          </a:p>
        </p:txBody>
      </p:sp>
      <p:sp>
        <p:nvSpPr>
          <p:cNvPr id="703490" name="Rectangle 2"/>
          <p:cNvSpPr>
            <a:spLocks noGrp="1" noChangeArrowheads="1"/>
          </p:cNvSpPr>
          <p:nvPr>
            <p:ph type="title"/>
          </p:nvPr>
        </p:nvSpPr>
        <p:spPr/>
        <p:txBody>
          <a:bodyPr/>
          <a:lstStyle/>
          <a:p>
            <a:pPr eaLnBrk="1" hangingPunct="1">
              <a:defRPr/>
            </a:pPr>
            <a:r>
              <a:rPr lang="en-US" smtClean="0">
                <a:cs typeface="+mj-cs"/>
              </a:rPr>
              <a:t>Example 2</a:t>
            </a:r>
          </a:p>
        </p:txBody>
      </p:sp>
      <p:pic>
        <p:nvPicPr>
          <p:cNvPr id="703491"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627688" y="1609725"/>
            <a:ext cx="3516312" cy="5248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703492" name="Picture 4"/>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0" y="2590800"/>
            <a:ext cx="5638800" cy="26177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xmlns="" val="4073983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5" name="Text Box 3"/>
          <p:cNvSpPr txBox="1">
            <a:spLocks noChangeArrowheads="1"/>
          </p:cNvSpPr>
          <p:nvPr/>
        </p:nvSpPr>
        <p:spPr bwMode="auto">
          <a:xfrm>
            <a:off x="2359025" y="725488"/>
            <a:ext cx="4448175" cy="457200"/>
          </a:xfrm>
          <a:prstGeom prst="rect">
            <a:avLst/>
          </a:prstGeom>
          <a:noFill/>
          <a:ln>
            <a:noFill/>
          </a:ln>
          <a:effectLst>
            <a:outerShdw blurRad="63500" dist="38099" dir="2700000" algn="ctr" rotWithShape="0">
              <a:schemeClr val="folHlink">
                <a:alpha val="74998"/>
              </a:scheme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algn="ctr"/>
            <a:r>
              <a:rPr lang="en-US" altLang="zh-CN">
                <a:solidFill>
                  <a:srgbClr val="FF0000"/>
                </a:solidFill>
                <a:latin typeface="Verdana" charset="0"/>
                <a:ea typeface="新細明體" charset="0"/>
                <a:cs typeface="新細明體" charset="0"/>
              </a:rPr>
              <a:t>Full </a:t>
            </a:r>
            <a:r>
              <a:rPr lang="en-US" altLang="zh-TW">
                <a:solidFill>
                  <a:srgbClr val="FF0000"/>
                </a:solidFill>
                <a:latin typeface="Verdana" charset="0"/>
                <a:ea typeface="新細明體" charset="0"/>
                <a:cs typeface="新細明體" charset="0"/>
              </a:rPr>
              <a:t>C</a:t>
            </a:r>
            <a:r>
              <a:rPr lang="en-US" altLang="zh-CN">
                <a:solidFill>
                  <a:srgbClr val="FF0000"/>
                </a:solidFill>
                <a:latin typeface="Verdana" charset="0"/>
                <a:ea typeface="新細明體" charset="0"/>
                <a:cs typeface="新細明體" charset="0"/>
              </a:rPr>
              <a:t>olor </a:t>
            </a:r>
            <a:r>
              <a:rPr lang="en-US" altLang="zh-TW">
                <a:solidFill>
                  <a:srgbClr val="FF0000"/>
                </a:solidFill>
                <a:latin typeface="Verdana" charset="0"/>
                <a:ea typeface="新細明體" charset="0"/>
                <a:cs typeface="新細明體" charset="0"/>
              </a:rPr>
              <a:t>I</a:t>
            </a:r>
            <a:r>
              <a:rPr lang="en-US" altLang="zh-CN">
                <a:solidFill>
                  <a:srgbClr val="FF0000"/>
                </a:solidFill>
                <a:latin typeface="Verdana" charset="0"/>
                <a:ea typeface="新細明體" charset="0"/>
                <a:cs typeface="新細明體" charset="0"/>
              </a:rPr>
              <a:t>mage </a:t>
            </a:r>
            <a:r>
              <a:rPr lang="en-US" altLang="zh-TW">
                <a:solidFill>
                  <a:srgbClr val="FF0000"/>
                </a:solidFill>
                <a:latin typeface="Verdana" charset="0"/>
                <a:ea typeface="新細明體" charset="0"/>
                <a:cs typeface="新細明體" charset="0"/>
              </a:rPr>
              <a:t>P</a:t>
            </a:r>
            <a:r>
              <a:rPr lang="en-US" altLang="zh-CN">
                <a:solidFill>
                  <a:srgbClr val="FF0000"/>
                </a:solidFill>
                <a:latin typeface="Verdana" charset="0"/>
                <a:ea typeface="新細明體" charset="0"/>
                <a:cs typeface="新細明體" charset="0"/>
              </a:rPr>
              <a:t>rocessing</a:t>
            </a:r>
            <a:endParaRPr lang="en-US" altLang="zh-TW"/>
          </a:p>
        </p:txBody>
      </p:sp>
      <p:sp>
        <p:nvSpPr>
          <p:cNvPr id="269317" name="Rectangle 5"/>
          <p:cNvSpPr>
            <a:spLocks noGrp="1" noChangeArrowheads="1"/>
          </p:cNvSpPr>
          <p:nvPr>
            <p:ph type="body" idx="1"/>
          </p:nvPr>
        </p:nvSpPr>
        <p:spPr bwMode="auto">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r>
              <a:rPr lang="en-US" altLang="zh-CN" dirty="0"/>
              <a:t>Two </a:t>
            </a:r>
            <a:r>
              <a:rPr lang="en-US" altLang="zh-TW" dirty="0"/>
              <a:t>processing </a:t>
            </a:r>
            <a:r>
              <a:rPr lang="en-US" altLang="zh-CN" dirty="0"/>
              <a:t>methods: </a:t>
            </a:r>
            <a:endParaRPr lang="en-US" altLang="zh-TW" dirty="0"/>
          </a:p>
          <a:p>
            <a:pPr lvl="1"/>
            <a:r>
              <a:rPr lang="en-US" altLang="zh-CN" dirty="0"/>
              <a:t>(1) process each channel (or color c</a:t>
            </a:r>
            <a:r>
              <a:rPr lang="en-US" altLang="zh-TW" dirty="0"/>
              <a:t>om</a:t>
            </a:r>
            <a:r>
              <a:rPr lang="en-US" altLang="zh-CN" dirty="0"/>
              <a:t>ponent) separately, as if the color image were three gray scale images</a:t>
            </a:r>
            <a:r>
              <a:rPr lang="en-US" altLang="zh-CN" dirty="0" smtClean="0"/>
              <a:t>; (</a:t>
            </a:r>
            <a:r>
              <a:rPr lang="ro-RO" altLang="zh-CN" dirty="0"/>
              <a:t>Color </a:t>
            </a:r>
            <a:r>
              <a:rPr lang="ro-RO" altLang="zh-CN" dirty="0" smtClean="0"/>
              <a:t>Transformations</a:t>
            </a:r>
            <a:r>
              <a:rPr lang="en-US" altLang="zh-CN" dirty="0" smtClean="0"/>
              <a:t>)</a:t>
            </a:r>
            <a:endParaRPr lang="en-US" altLang="zh-TW" dirty="0"/>
          </a:p>
          <a:p>
            <a:pPr lvl="1"/>
            <a:r>
              <a:rPr lang="en-US" altLang="zh-CN" dirty="0"/>
              <a:t>(2) process all channels with each pixel represented as a vector</a:t>
            </a:r>
            <a:r>
              <a:rPr lang="en-US" altLang="zh-CN" dirty="0" smtClean="0"/>
              <a:t>. (vector processing </a:t>
            </a:r>
          </a:p>
          <a:p>
            <a:pPr>
              <a:lnSpc>
                <a:spcPct val="90000"/>
              </a:lnSpc>
              <a:defRPr/>
            </a:pPr>
            <a:r>
              <a:rPr lang="en-US" sz="2800" dirty="0"/>
              <a:t>Color transformations</a:t>
            </a:r>
          </a:p>
          <a:p>
            <a:pPr lvl="1">
              <a:lnSpc>
                <a:spcPct val="90000"/>
              </a:lnSpc>
              <a:defRPr/>
            </a:pPr>
            <a:r>
              <a:rPr lang="en-US" sz="2400" dirty="0"/>
              <a:t>Processing in RGB, HSI, or CMY(K) space</a:t>
            </a:r>
          </a:p>
          <a:p>
            <a:pPr lvl="1"/>
            <a:endParaRPr lang="zh-TW" altLang="en-US" dirty="0"/>
          </a:p>
        </p:txBody>
      </p:sp>
    </p:spTree>
    <p:extLst>
      <p:ext uri="{BB962C8B-B14F-4D97-AF65-F5344CB8AC3E}">
        <p14:creationId xmlns:p14="http://schemas.microsoft.com/office/powerpoint/2010/main" xmlns="" val="11544792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83"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333500" y="830263"/>
            <a:ext cx="5092700" cy="56753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225284" name="Picture 4"/>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687638" y="1438275"/>
            <a:ext cx="6456362" cy="4238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25282" name="Text Box 2"/>
          <p:cNvSpPr txBox="1">
            <a:spLocks noChangeArrowheads="1"/>
          </p:cNvSpPr>
          <p:nvPr/>
        </p:nvSpPr>
        <p:spPr bwMode="auto">
          <a:xfrm>
            <a:off x="2794000" y="452438"/>
            <a:ext cx="3589338" cy="822325"/>
          </a:xfrm>
          <a:prstGeom prst="rect">
            <a:avLst/>
          </a:prstGeom>
          <a:noFill/>
          <a:ln>
            <a:noFill/>
          </a:ln>
          <a:effectLst>
            <a:outerShdw blurRad="63500" dist="38099" dir="2700000" algn="ctr" rotWithShape="0">
              <a:schemeClr val="folHlink">
                <a:alpha val="74998"/>
              </a:scheme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algn="ctr"/>
            <a:r>
              <a:rPr lang="en-US" altLang="zh-TW" dirty="0">
                <a:solidFill>
                  <a:srgbClr val="FF0000"/>
                </a:solidFill>
                <a:latin typeface="Verdana" charset="0"/>
                <a:ea typeface="新細明體" charset="0"/>
                <a:cs typeface="新細明體" charset="0"/>
              </a:rPr>
              <a:t>Color Transformations</a:t>
            </a:r>
          </a:p>
          <a:p>
            <a:pPr algn="ctr"/>
            <a:r>
              <a:rPr lang="en-US" altLang="zh-TW" dirty="0">
                <a:solidFill>
                  <a:srgbClr val="FF0000"/>
                </a:solidFill>
                <a:latin typeface="Verdana" charset="0"/>
                <a:ea typeface="新細明體" charset="0"/>
                <a:cs typeface="新細明體" charset="0"/>
              </a:rPr>
              <a:t>RGB&lt;-&gt;HSI&lt;-&gt;CMYK</a:t>
            </a:r>
            <a:endParaRPr lang="en-US" altLang="zh-TW" dirty="0">
              <a:ea typeface="新細明體" charset="0"/>
              <a:cs typeface="新細明體" charset="0"/>
            </a:endParaRPr>
          </a:p>
        </p:txBody>
      </p:sp>
    </p:spTree>
    <p:extLst>
      <p:ext uri="{BB962C8B-B14F-4D97-AF65-F5344CB8AC3E}">
        <p14:creationId xmlns:p14="http://schemas.microsoft.com/office/powerpoint/2010/main" xmlns="" val="6010421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307"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84200" y="1589088"/>
            <a:ext cx="7966075" cy="4962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26308" name="Text Box 4"/>
          <p:cNvSpPr txBox="1">
            <a:spLocks noChangeArrowheads="1"/>
          </p:cNvSpPr>
          <p:nvPr/>
        </p:nvSpPr>
        <p:spPr bwMode="auto">
          <a:xfrm>
            <a:off x="2794000" y="631825"/>
            <a:ext cx="3589338" cy="822325"/>
          </a:xfrm>
          <a:prstGeom prst="rect">
            <a:avLst/>
          </a:prstGeom>
          <a:noFill/>
          <a:ln>
            <a:noFill/>
          </a:ln>
          <a:effectLst>
            <a:outerShdw blurRad="63500" dist="38099" dir="2700000" algn="ctr" rotWithShape="0">
              <a:schemeClr val="folHlink">
                <a:alpha val="74998"/>
              </a:scheme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algn="ctr"/>
            <a:r>
              <a:rPr lang="en-US" altLang="zh-TW">
                <a:solidFill>
                  <a:srgbClr val="FF0000"/>
                </a:solidFill>
                <a:latin typeface="Verdana" charset="0"/>
                <a:ea typeface="新細明體" charset="0"/>
                <a:cs typeface="新細明體" charset="0"/>
              </a:rPr>
              <a:t>Color Transformations</a:t>
            </a:r>
          </a:p>
          <a:p>
            <a:pPr algn="ctr"/>
            <a:r>
              <a:rPr lang="en-US" altLang="zh-TW">
                <a:solidFill>
                  <a:srgbClr val="FF0000"/>
                </a:solidFill>
                <a:latin typeface="Verdana" charset="0"/>
                <a:ea typeface="新細明體" charset="0"/>
                <a:cs typeface="新細明體" charset="0"/>
              </a:rPr>
              <a:t>Example</a:t>
            </a:r>
            <a:endParaRPr lang="en-US" altLang="zh-TW">
              <a:ea typeface="新細明體" charset="0"/>
              <a:cs typeface="新細明體" charset="0"/>
            </a:endParaRPr>
          </a:p>
        </p:txBody>
      </p:sp>
    </p:spTree>
    <p:extLst>
      <p:ext uri="{BB962C8B-B14F-4D97-AF65-F5344CB8AC3E}">
        <p14:creationId xmlns:p14="http://schemas.microsoft.com/office/powerpoint/2010/main" xmlns="" val="149026496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7331"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870075" y="3216275"/>
            <a:ext cx="6561138" cy="3346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27332" name="Text Box 4"/>
          <p:cNvSpPr txBox="1">
            <a:spLocks noChangeArrowheads="1"/>
          </p:cNvSpPr>
          <p:nvPr/>
        </p:nvSpPr>
        <p:spPr bwMode="auto">
          <a:xfrm>
            <a:off x="1892300" y="706438"/>
            <a:ext cx="5640388" cy="457200"/>
          </a:xfrm>
          <a:prstGeom prst="rect">
            <a:avLst/>
          </a:prstGeom>
          <a:noFill/>
          <a:ln>
            <a:noFill/>
          </a:ln>
          <a:effectLst>
            <a:outerShdw blurRad="63500" dist="38099" dir="2700000" algn="ctr" rotWithShape="0">
              <a:schemeClr val="folHlink">
                <a:alpha val="74998"/>
              </a:scheme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algn="ctr"/>
            <a:r>
              <a:rPr lang="en-US" altLang="zh-TW">
                <a:solidFill>
                  <a:srgbClr val="FF0000"/>
                </a:solidFill>
                <a:latin typeface="Verdana" charset="0"/>
                <a:ea typeface="新細明體" charset="0"/>
                <a:cs typeface="新細明體" charset="0"/>
              </a:rPr>
              <a:t>Color Complement Transformations</a:t>
            </a:r>
          </a:p>
        </p:txBody>
      </p:sp>
      <p:sp>
        <p:nvSpPr>
          <p:cNvPr id="227334" name="Rectangle 6"/>
          <p:cNvSpPr>
            <a:spLocks noGrp="1" noChangeArrowheads="1"/>
          </p:cNvSpPr>
          <p:nvPr>
            <p:ph type="body" idx="1"/>
          </p:nvPr>
        </p:nvSpPr>
        <p:spPr bwMode="auto">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r>
              <a:rPr lang="en-US" altLang="zh-TW" sz="2400"/>
              <a:t>To the human visual system, colors have complements.</a:t>
            </a:r>
          </a:p>
          <a:p>
            <a:r>
              <a:rPr lang="en-US" altLang="zh-TW" sz="2400"/>
              <a:t>Complements are basically given by subtracting one color from white, or by changing a hue by 180 degrees. </a:t>
            </a:r>
            <a:endParaRPr lang="zh-TW" altLang="en-US" sz="2400"/>
          </a:p>
        </p:txBody>
      </p:sp>
    </p:spTree>
    <p:extLst>
      <p:ext uri="{BB962C8B-B14F-4D97-AF65-F5344CB8AC3E}">
        <p14:creationId xmlns:p14="http://schemas.microsoft.com/office/powerpoint/2010/main" xmlns="" val="37926900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Content Placeholder 4" descr="Screen Shot 2015-07-29 at 3.35.00 pm.png"/>
          <p:cNvPicPr>
            <a:picLocks noGrp="1" noChangeAspect="1"/>
          </p:cNvPicPr>
          <p:nvPr>
            <p:ph idx="1"/>
          </p:nvPr>
        </p:nvPicPr>
        <p:blipFill>
          <a:blip r:embed="rId3">
            <a:extLst>
              <a:ext uri="{28A0092B-C50C-407E-A947-70E740481C1C}">
                <a14:useLocalDpi xmlns:a14="http://schemas.microsoft.com/office/drawing/2010/main" xmlns="" val="0"/>
              </a:ext>
            </a:extLst>
          </a:blip>
          <a:srcRect l="-6612" r="-6612"/>
          <a:stretch>
            <a:fillRect/>
          </a:stretch>
        </p:blipFill>
        <p:spPr/>
      </p:pic>
      <p:sp>
        <p:nvSpPr>
          <p:cNvPr id="4" name="Slide Number Placeholder 3"/>
          <p:cNvSpPr>
            <a:spLocks noGrp="1"/>
          </p:cNvSpPr>
          <p:nvPr>
            <p:ph type="sldNum" sz="quarter" idx="12"/>
          </p:nvPr>
        </p:nvSpPr>
        <p:spPr/>
        <p:txBody>
          <a:bodyPr/>
          <a:lstStyle/>
          <a:p>
            <a:fld id="{04E567AB-134B-9C4D-86BA-9D10E7A67249}" type="slidenum">
              <a:rPr lang="en-US" smtClean="0"/>
              <a:pPr/>
              <a:t>35</a:t>
            </a:fld>
            <a:endParaRPr lang="en-US"/>
          </a:p>
        </p:txBody>
      </p:sp>
    </p:spTree>
    <p:extLst>
      <p:ext uri="{BB962C8B-B14F-4D97-AF65-F5344CB8AC3E}">
        <p14:creationId xmlns:p14="http://schemas.microsoft.com/office/powerpoint/2010/main" xmlns="" val="10500120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355"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644650" y="1577975"/>
            <a:ext cx="6302375" cy="50371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28356" name="Text Box 4"/>
          <p:cNvSpPr txBox="1">
            <a:spLocks noChangeArrowheads="1"/>
          </p:cNvSpPr>
          <p:nvPr/>
        </p:nvSpPr>
        <p:spPr bwMode="auto">
          <a:xfrm>
            <a:off x="1771650" y="631825"/>
            <a:ext cx="5640388" cy="822325"/>
          </a:xfrm>
          <a:prstGeom prst="rect">
            <a:avLst/>
          </a:prstGeom>
          <a:noFill/>
          <a:ln>
            <a:noFill/>
          </a:ln>
          <a:effectLst>
            <a:outerShdw blurRad="63500" dist="38099" dir="2700000" algn="ctr" rotWithShape="0">
              <a:schemeClr val="folHlink">
                <a:alpha val="74998"/>
              </a:scheme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algn="ctr"/>
            <a:r>
              <a:rPr lang="en-US" altLang="zh-TW">
                <a:solidFill>
                  <a:srgbClr val="FF0000"/>
                </a:solidFill>
                <a:latin typeface="Verdana" charset="0"/>
                <a:ea typeface="新細明體" charset="0"/>
                <a:cs typeface="新細明體" charset="0"/>
              </a:rPr>
              <a:t>Color Complement Transformations</a:t>
            </a:r>
          </a:p>
          <a:p>
            <a:pPr algn="ctr"/>
            <a:r>
              <a:rPr lang="en-US" altLang="zh-TW">
                <a:solidFill>
                  <a:srgbClr val="FF0000"/>
                </a:solidFill>
                <a:latin typeface="Verdana" charset="0"/>
                <a:ea typeface="新細明體" charset="0"/>
                <a:cs typeface="新細明體" charset="0"/>
              </a:rPr>
              <a:t>Example</a:t>
            </a:r>
            <a:endParaRPr lang="en-US" altLang="zh-TW">
              <a:ea typeface="新細明體" charset="0"/>
              <a:cs typeface="新細明體" charset="0"/>
            </a:endParaRPr>
          </a:p>
        </p:txBody>
      </p:sp>
    </p:spTree>
    <p:extLst>
      <p:ext uri="{BB962C8B-B14F-4D97-AF65-F5344CB8AC3E}">
        <p14:creationId xmlns:p14="http://schemas.microsoft.com/office/powerpoint/2010/main" xmlns="" val="275952497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5" name="Content Placeholder 4" descr="Screen Shot 2015-07-29 at 3.35.36 pm.png"/>
          <p:cNvPicPr>
            <a:picLocks noGrp="1" noChangeAspect="1"/>
          </p:cNvPicPr>
          <p:nvPr>
            <p:ph idx="1"/>
          </p:nvPr>
        </p:nvPicPr>
        <p:blipFill>
          <a:blip r:embed="rId2">
            <a:extLst>
              <a:ext uri="{28A0092B-C50C-407E-A947-70E740481C1C}">
                <a14:useLocalDpi xmlns:a14="http://schemas.microsoft.com/office/drawing/2010/main" xmlns="" val="0"/>
              </a:ext>
            </a:extLst>
          </a:blip>
          <a:srcRect t="-13372" b="-13372"/>
          <a:stretch>
            <a:fillRect/>
          </a:stretch>
        </p:blipFill>
        <p:spPr/>
      </p:pic>
      <p:sp>
        <p:nvSpPr>
          <p:cNvPr id="2" name="Slide Number Placeholder 1"/>
          <p:cNvSpPr>
            <a:spLocks noGrp="1"/>
          </p:cNvSpPr>
          <p:nvPr>
            <p:ph type="sldNum" sz="quarter" idx="12"/>
          </p:nvPr>
        </p:nvSpPr>
        <p:spPr/>
        <p:txBody>
          <a:bodyPr/>
          <a:lstStyle/>
          <a:p>
            <a:fld id="{04E567AB-134B-9C4D-86BA-9D10E7A67249}" type="slidenum">
              <a:rPr lang="en-US" smtClean="0"/>
              <a:pPr/>
              <a:t>37</a:t>
            </a:fld>
            <a:endParaRPr lang="en-US"/>
          </a:p>
        </p:txBody>
      </p:sp>
    </p:spTree>
    <p:extLst>
      <p:ext uri="{BB962C8B-B14F-4D97-AF65-F5344CB8AC3E}">
        <p14:creationId xmlns:p14="http://schemas.microsoft.com/office/powerpoint/2010/main" xmlns="" val="16342652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Transformation </a:t>
            </a:r>
            <a:r>
              <a:rPr lang="en-US" dirty="0"/>
              <a:t>to red, green and blue components </a:t>
            </a:r>
          </a:p>
        </p:txBody>
      </p:sp>
      <p:pic>
        <p:nvPicPr>
          <p:cNvPr id="5" name="Content Placeholder 4" descr="Screen Shot 2015-07-29 at 3.36.05 pm.png"/>
          <p:cNvPicPr>
            <a:picLocks noGrp="1" noChangeAspect="1"/>
          </p:cNvPicPr>
          <p:nvPr>
            <p:ph idx="1"/>
          </p:nvPr>
        </p:nvPicPr>
        <p:blipFill>
          <a:blip r:embed="rId3">
            <a:extLst>
              <a:ext uri="{28A0092B-C50C-407E-A947-70E740481C1C}">
                <a14:useLocalDpi xmlns:a14="http://schemas.microsoft.com/office/drawing/2010/main" xmlns="" val="0"/>
              </a:ext>
            </a:extLst>
          </a:blip>
          <a:srcRect t="-6004" b="-6004"/>
          <a:stretch>
            <a:fillRect/>
          </a:stretch>
        </p:blipFill>
        <p:spPr/>
      </p:pic>
      <p:sp>
        <p:nvSpPr>
          <p:cNvPr id="4" name="Slide Number Placeholder 3"/>
          <p:cNvSpPr>
            <a:spLocks noGrp="1"/>
          </p:cNvSpPr>
          <p:nvPr>
            <p:ph type="sldNum" sz="quarter" idx="12"/>
          </p:nvPr>
        </p:nvSpPr>
        <p:spPr/>
        <p:txBody>
          <a:bodyPr/>
          <a:lstStyle/>
          <a:p>
            <a:fld id="{04E567AB-134B-9C4D-86BA-9D10E7A67249}" type="slidenum">
              <a:rPr lang="en-US" smtClean="0"/>
              <a:pPr/>
              <a:t>38</a:t>
            </a:fld>
            <a:endParaRPr lang="en-US"/>
          </a:p>
        </p:txBody>
      </p:sp>
    </p:spTree>
    <p:extLst>
      <p:ext uri="{BB962C8B-B14F-4D97-AF65-F5344CB8AC3E}">
        <p14:creationId xmlns:p14="http://schemas.microsoft.com/office/powerpoint/2010/main" xmlns="" val="11901488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color </a:t>
            </a:r>
            <a:r>
              <a:rPr lang="en-US" dirty="0"/>
              <a:t>slicing </a:t>
            </a:r>
          </a:p>
        </p:txBody>
      </p:sp>
      <p:pic>
        <p:nvPicPr>
          <p:cNvPr id="5" name="Content Placeholder 4" descr="Screen Shot 2015-07-29 at 3.38.38 pm.png"/>
          <p:cNvPicPr>
            <a:picLocks noGrp="1" noChangeAspect="1"/>
          </p:cNvPicPr>
          <p:nvPr>
            <p:ph idx="1"/>
          </p:nvPr>
        </p:nvPicPr>
        <p:blipFill>
          <a:blip r:embed="rId3">
            <a:extLst>
              <a:ext uri="{28A0092B-C50C-407E-A947-70E740481C1C}">
                <a14:useLocalDpi xmlns:a14="http://schemas.microsoft.com/office/drawing/2010/main" xmlns="" val="0"/>
              </a:ext>
            </a:extLst>
          </a:blip>
          <a:srcRect l="-29622" r="-29622"/>
          <a:stretch>
            <a:fillRect/>
          </a:stretch>
        </p:blipFill>
        <p:spPr/>
      </p:pic>
      <p:sp>
        <p:nvSpPr>
          <p:cNvPr id="4" name="Slide Number Placeholder 3"/>
          <p:cNvSpPr>
            <a:spLocks noGrp="1"/>
          </p:cNvSpPr>
          <p:nvPr>
            <p:ph type="sldNum" sz="quarter" idx="12"/>
          </p:nvPr>
        </p:nvSpPr>
        <p:spPr/>
        <p:txBody>
          <a:bodyPr/>
          <a:lstStyle/>
          <a:p>
            <a:fld id="{04E567AB-134B-9C4D-86BA-9D10E7A67249}" type="slidenum">
              <a:rPr lang="en-US" smtClean="0"/>
              <a:pPr/>
              <a:t>39</a:t>
            </a:fld>
            <a:endParaRPr lang="en-US"/>
          </a:p>
        </p:txBody>
      </p:sp>
    </p:spTree>
    <p:extLst>
      <p:ext uri="{BB962C8B-B14F-4D97-AF65-F5344CB8AC3E}">
        <p14:creationId xmlns:p14="http://schemas.microsoft.com/office/powerpoint/2010/main" xmlns="" val="21387974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C</a:t>
            </a:r>
            <a:r>
              <a:rPr lang="fr-FR" dirty="0" err="1" smtClean="0"/>
              <a:t>olor</a:t>
            </a:r>
            <a:r>
              <a:rPr lang="fr-FR" dirty="0" smtClean="0"/>
              <a:t> </a:t>
            </a:r>
            <a:r>
              <a:rPr lang="fr-FR" dirty="0"/>
              <a:t>model </a:t>
            </a:r>
            <a:br>
              <a:rPr lang="fr-FR" dirty="0"/>
            </a:br>
            <a:endParaRPr lang="en-US" dirty="0"/>
          </a:p>
        </p:txBody>
      </p:sp>
      <p:sp>
        <p:nvSpPr>
          <p:cNvPr id="4" name="Content Placeholder 3"/>
          <p:cNvSpPr>
            <a:spLocks noGrp="1"/>
          </p:cNvSpPr>
          <p:nvPr>
            <p:ph idx="1"/>
          </p:nvPr>
        </p:nvSpPr>
        <p:spPr/>
        <p:txBody>
          <a:bodyPr>
            <a:normAutofit fontScale="85000" lnSpcReduction="20000"/>
          </a:bodyPr>
          <a:lstStyle/>
          <a:p>
            <a:endParaRPr lang="en-US" dirty="0" smtClean="0"/>
          </a:p>
          <a:p>
            <a:r>
              <a:rPr lang="en-US" dirty="0" smtClean="0"/>
              <a:t>RGB </a:t>
            </a:r>
            <a:r>
              <a:rPr lang="en-US" dirty="0"/>
              <a:t>model or red, green blue model </a:t>
            </a:r>
            <a:endParaRPr lang="en-US" dirty="0" smtClean="0"/>
          </a:p>
          <a:p>
            <a:pPr lvl="1"/>
            <a:r>
              <a:rPr lang="en-US" dirty="0"/>
              <a:t>image displays like </a:t>
            </a:r>
            <a:r>
              <a:rPr lang="en-US" dirty="0" smtClean="0"/>
              <a:t>monitor</a:t>
            </a:r>
          </a:p>
          <a:p>
            <a:r>
              <a:rPr lang="en-US" dirty="0" smtClean="0"/>
              <a:t>CMY model: cyan</a:t>
            </a:r>
            <a:r>
              <a:rPr lang="en-US" dirty="0"/>
              <a:t>, magenta and yellow </a:t>
            </a:r>
            <a:endParaRPr lang="en-US" dirty="0" smtClean="0"/>
          </a:p>
          <a:p>
            <a:pPr lvl="1"/>
            <a:r>
              <a:rPr lang="en-US" dirty="0"/>
              <a:t>useful for image </a:t>
            </a:r>
            <a:r>
              <a:rPr lang="en-US" dirty="0" smtClean="0"/>
              <a:t>printer</a:t>
            </a:r>
          </a:p>
          <a:p>
            <a:r>
              <a:rPr lang="en-US" dirty="0" smtClean="0"/>
              <a:t>CMYK model: cyan, yellow magenta and </a:t>
            </a:r>
            <a:r>
              <a:rPr lang="en-US" dirty="0"/>
              <a:t>black. </a:t>
            </a:r>
            <a:endParaRPr lang="en-US" dirty="0" smtClean="0"/>
          </a:p>
          <a:p>
            <a:pPr lvl="1"/>
            <a:r>
              <a:rPr lang="en-US" dirty="0"/>
              <a:t>useful for image </a:t>
            </a:r>
            <a:r>
              <a:rPr lang="en-US" dirty="0" smtClean="0"/>
              <a:t>printers</a:t>
            </a:r>
          </a:p>
          <a:p>
            <a:r>
              <a:rPr lang="fr-FR" dirty="0"/>
              <a:t>HSI </a:t>
            </a:r>
            <a:r>
              <a:rPr lang="fr-FR" dirty="0" err="1" smtClean="0"/>
              <a:t>color</a:t>
            </a:r>
            <a:r>
              <a:rPr lang="fr-FR" dirty="0" smtClean="0"/>
              <a:t> model: </a:t>
            </a:r>
            <a:r>
              <a:rPr lang="en-US" dirty="0"/>
              <a:t>hue, saturation and intensity or brightness </a:t>
            </a:r>
            <a:endParaRPr lang="en-US" dirty="0" smtClean="0"/>
          </a:p>
          <a:p>
            <a:pPr lvl="1"/>
            <a:r>
              <a:rPr lang="en-US" dirty="0" smtClean="0"/>
              <a:t>application </a:t>
            </a:r>
            <a:r>
              <a:rPr lang="en-US" dirty="0"/>
              <a:t>oriented or also, it is perception oriented. That is how we perceive a particular </a:t>
            </a:r>
            <a:r>
              <a:rPr lang="en-US" dirty="0" smtClean="0"/>
              <a:t>color</a:t>
            </a:r>
            <a:endParaRPr lang="en-US" dirty="0"/>
          </a:p>
          <a:p>
            <a:endParaRPr lang="fr-FR" dirty="0"/>
          </a:p>
          <a:p>
            <a:endParaRPr lang="en-US" dirty="0"/>
          </a:p>
        </p:txBody>
      </p:sp>
      <p:sp>
        <p:nvSpPr>
          <p:cNvPr id="2" name="Slide Number Placeholder 1"/>
          <p:cNvSpPr>
            <a:spLocks noGrp="1"/>
          </p:cNvSpPr>
          <p:nvPr>
            <p:ph type="sldNum" sz="quarter" idx="12"/>
          </p:nvPr>
        </p:nvSpPr>
        <p:spPr/>
        <p:txBody>
          <a:bodyPr/>
          <a:lstStyle/>
          <a:p>
            <a:fld id="{04E567AB-134B-9C4D-86BA-9D10E7A67249}" type="slidenum">
              <a:rPr lang="en-US" smtClean="0"/>
              <a:pPr/>
              <a:t>4</a:t>
            </a:fld>
            <a:endParaRPr lang="en-US"/>
          </a:p>
        </p:txBody>
      </p:sp>
    </p:spTree>
    <p:extLst>
      <p:ext uri="{BB962C8B-B14F-4D97-AF65-F5344CB8AC3E}">
        <p14:creationId xmlns:p14="http://schemas.microsoft.com/office/powerpoint/2010/main" xmlns="" val="350659545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379"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993900" y="2251075"/>
            <a:ext cx="6042025" cy="41798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29380" name="Text Box 4"/>
          <p:cNvSpPr txBox="1">
            <a:spLocks noChangeArrowheads="1"/>
          </p:cNvSpPr>
          <p:nvPr/>
        </p:nvSpPr>
        <p:spPr bwMode="auto">
          <a:xfrm>
            <a:off x="3548063" y="631825"/>
            <a:ext cx="2093912" cy="822325"/>
          </a:xfrm>
          <a:prstGeom prst="rect">
            <a:avLst/>
          </a:prstGeom>
          <a:noFill/>
          <a:ln>
            <a:noFill/>
          </a:ln>
          <a:effectLst>
            <a:outerShdw blurRad="63500" dist="38099" dir="2700000" algn="ctr" rotWithShape="0">
              <a:schemeClr val="folHlink">
                <a:alpha val="74998"/>
              </a:scheme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algn="ctr"/>
            <a:r>
              <a:rPr lang="en-US" altLang="zh-TW">
                <a:solidFill>
                  <a:srgbClr val="FF0000"/>
                </a:solidFill>
                <a:latin typeface="Verdana" charset="0"/>
                <a:ea typeface="新細明體" charset="0"/>
                <a:cs typeface="新細明體" charset="0"/>
              </a:rPr>
              <a:t>Color Slicing</a:t>
            </a:r>
          </a:p>
          <a:p>
            <a:pPr algn="ctr"/>
            <a:r>
              <a:rPr lang="en-US" altLang="zh-TW">
                <a:solidFill>
                  <a:srgbClr val="FF0000"/>
                </a:solidFill>
                <a:latin typeface="Verdana" charset="0"/>
                <a:ea typeface="新細明體" charset="0"/>
                <a:cs typeface="新細明體" charset="0"/>
              </a:rPr>
              <a:t>Example</a:t>
            </a:r>
            <a:endParaRPr lang="en-US" altLang="zh-TW">
              <a:ea typeface="新細明體" charset="0"/>
              <a:cs typeface="新細明體" charset="0"/>
            </a:endParaRPr>
          </a:p>
        </p:txBody>
      </p:sp>
      <p:sp>
        <p:nvSpPr>
          <p:cNvPr id="229382" name="Rectangle 6"/>
          <p:cNvSpPr>
            <a:spLocks noGrp="1" noChangeArrowheads="1"/>
          </p:cNvSpPr>
          <p:nvPr>
            <p:ph type="body" idx="1"/>
          </p:nvPr>
        </p:nvSpPr>
        <p:spPr bwMode="auto">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wrap="square" lIns="91440" tIns="45720" rIns="91440" bIns="45720" numCol="1" anchor="t" anchorCtr="0" compatLnSpc="1">
            <a:prstTxWarp prst="textNoShape">
              <a:avLst/>
            </a:prstTxWarp>
          </a:bodyPr>
          <a:lstStyle/>
          <a:p>
            <a:r>
              <a:rPr lang="en-US" altLang="zh-TW" sz="2400"/>
              <a:t>Color slicing: highlighting a specific range of colors in an image.</a:t>
            </a:r>
            <a:r>
              <a:rPr lang="en-US" altLang="zh-TW"/>
              <a:t> </a:t>
            </a:r>
          </a:p>
        </p:txBody>
      </p:sp>
    </p:spTree>
    <p:extLst>
      <p:ext uri="{BB962C8B-B14F-4D97-AF65-F5344CB8AC3E}">
        <p14:creationId xmlns:p14="http://schemas.microsoft.com/office/powerpoint/2010/main" xmlns="" val="159529451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Tone correction</a:t>
            </a:r>
            <a:endParaRPr lang="en-US" dirty="0"/>
          </a:p>
        </p:txBody>
      </p:sp>
      <p:sp>
        <p:nvSpPr>
          <p:cNvPr id="3" name="Content Placeholder 2"/>
          <p:cNvSpPr>
            <a:spLocks noGrp="1"/>
          </p:cNvSpPr>
          <p:nvPr>
            <p:ph idx="1"/>
          </p:nvPr>
        </p:nvSpPr>
        <p:spPr/>
        <p:txBody>
          <a:bodyPr/>
          <a:lstStyle/>
          <a:p>
            <a:r>
              <a:rPr lang="en-US" dirty="0" smtClean="0"/>
              <a:t>For a color </a:t>
            </a:r>
            <a:r>
              <a:rPr lang="en-US" dirty="0"/>
              <a:t>images, we define the tone. So, a </a:t>
            </a:r>
            <a:r>
              <a:rPr lang="en-US" dirty="0" smtClean="0"/>
              <a:t>color </a:t>
            </a:r>
            <a:r>
              <a:rPr lang="en-US" dirty="0"/>
              <a:t>image may have a flat tone, it may have a light tone or it may have a dark tone </a:t>
            </a:r>
            <a:endParaRPr lang="en-US" dirty="0" smtClean="0"/>
          </a:p>
          <a:p>
            <a:r>
              <a:rPr lang="en-US" dirty="0" smtClean="0"/>
              <a:t>These </a:t>
            </a:r>
            <a:r>
              <a:rPr lang="en-US" dirty="0"/>
              <a:t>tones are determined by the distribution of the intensity values of different RGB components within the image. </a:t>
            </a:r>
          </a:p>
          <a:p>
            <a:endParaRPr lang="en-US" dirty="0"/>
          </a:p>
        </p:txBody>
      </p:sp>
      <p:sp>
        <p:nvSpPr>
          <p:cNvPr id="4" name="Slide Number Placeholder 3"/>
          <p:cNvSpPr>
            <a:spLocks noGrp="1"/>
          </p:cNvSpPr>
          <p:nvPr>
            <p:ph type="sldNum" sz="quarter" idx="12"/>
          </p:nvPr>
        </p:nvSpPr>
        <p:spPr/>
        <p:txBody>
          <a:bodyPr/>
          <a:lstStyle/>
          <a:p>
            <a:fld id="{04E567AB-134B-9C4D-86BA-9D10E7A67249}" type="slidenum">
              <a:rPr lang="en-US" smtClean="0"/>
              <a:pPr/>
              <a:t>41</a:t>
            </a:fld>
            <a:endParaRPr lang="en-US"/>
          </a:p>
        </p:txBody>
      </p:sp>
    </p:spTree>
    <p:extLst>
      <p:ext uri="{BB962C8B-B14F-4D97-AF65-F5344CB8AC3E}">
        <p14:creationId xmlns:p14="http://schemas.microsoft.com/office/powerpoint/2010/main" xmlns="" val="37474926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descr="Screen Shot 2015-07-29 at 3.44.00 pm.png"/>
          <p:cNvPicPr>
            <a:picLocks noGrp="1" noChangeAspect="1"/>
          </p:cNvPicPr>
          <p:nvPr>
            <p:ph idx="1"/>
          </p:nvPr>
        </p:nvPicPr>
        <p:blipFill>
          <a:blip r:embed="rId3">
            <a:extLst>
              <a:ext uri="{28A0092B-C50C-407E-A947-70E740481C1C}">
                <a14:useLocalDpi xmlns:a14="http://schemas.microsoft.com/office/drawing/2010/main" xmlns="" val="0"/>
              </a:ext>
            </a:extLst>
          </a:blip>
          <a:srcRect t="-3396" b="-3396"/>
          <a:stretch>
            <a:fillRect/>
          </a:stretch>
        </p:blipFill>
        <p:spPr/>
      </p:pic>
      <p:sp>
        <p:nvSpPr>
          <p:cNvPr id="4" name="Slide Number Placeholder 3"/>
          <p:cNvSpPr>
            <a:spLocks noGrp="1"/>
          </p:cNvSpPr>
          <p:nvPr>
            <p:ph type="sldNum" sz="quarter" idx="12"/>
          </p:nvPr>
        </p:nvSpPr>
        <p:spPr/>
        <p:txBody>
          <a:bodyPr/>
          <a:lstStyle/>
          <a:p>
            <a:fld id="{04E567AB-134B-9C4D-86BA-9D10E7A67249}" type="slidenum">
              <a:rPr lang="en-US" smtClean="0"/>
              <a:pPr/>
              <a:t>42</a:t>
            </a:fld>
            <a:endParaRPr lang="en-US"/>
          </a:p>
        </p:txBody>
      </p:sp>
    </p:spTree>
    <p:extLst>
      <p:ext uri="{BB962C8B-B14F-4D97-AF65-F5344CB8AC3E}">
        <p14:creationId xmlns:p14="http://schemas.microsoft.com/office/powerpoint/2010/main" xmlns="" val="331962078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Text Box 2"/>
          <p:cNvSpPr txBox="1">
            <a:spLocks noChangeArrowheads="1"/>
          </p:cNvSpPr>
          <p:nvPr/>
        </p:nvSpPr>
        <p:spPr bwMode="auto">
          <a:xfrm>
            <a:off x="2301875" y="708025"/>
            <a:ext cx="4362450" cy="822325"/>
          </a:xfrm>
          <a:prstGeom prst="rect">
            <a:avLst/>
          </a:prstGeom>
          <a:noFill/>
          <a:ln>
            <a:noFill/>
          </a:ln>
          <a:effectLst>
            <a:outerShdw blurRad="63500" dist="38099" dir="2700000" algn="ctr" rotWithShape="0">
              <a:schemeClr val="folHlink">
                <a:alpha val="74998"/>
              </a:scheme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algn="ctr"/>
            <a:r>
              <a:rPr lang="en-US" altLang="zh-TW">
                <a:solidFill>
                  <a:srgbClr val="FF0000"/>
                </a:solidFill>
                <a:latin typeface="Verdana" charset="0"/>
                <a:ea typeface="新細明體" charset="0"/>
                <a:cs typeface="新細明體" charset="0"/>
              </a:rPr>
              <a:t>Tone and Color Corrections</a:t>
            </a:r>
          </a:p>
          <a:p>
            <a:pPr algn="ctr"/>
            <a:r>
              <a:rPr lang="en-US" altLang="zh-TW">
                <a:solidFill>
                  <a:srgbClr val="FF0000"/>
                </a:solidFill>
                <a:latin typeface="Verdana" charset="0"/>
                <a:ea typeface="新細明體" charset="0"/>
                <a:cs typeface="新細明體" charset="0"/>
              </a:rPr>
              <a:t>Tone Corrections</a:t>
            </a:r>
            <a:endParaRPr lang="en-US" altLang="zh-TW">
              <a:ea typeface="新細明體" charset="0"/>
              <a:cs typeface="新細明體" charset="0"/>
            </a:endParaRPr>
          </a:p>
        </p:txBody>
      </p:sp>
      <p:pic>
        <p:nvPicPr>
          <p:cNvPr id="230404" name="Picture 4"/>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03213" y="1625600"/>
            <a:ext cx="8599487" cy="554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aphicFrame>
        <p:nvGraphicFramePr>
          <p:cNvPr id="230405" name="Object 5"/>
          <p:cNvGraphicFramePr>
            <a:graphicFrameLocks noChangeAspect="1"/>
          </p:cNvGraphicFramePr>
          <p:nvPr/>
        </p:nvGraphicFramePr>
        <p:xfrm>
          <a:off x="581025" y="2378075"/>
          <a:ext cx="8075613" cy="3416300"/>
        </p:xfrm>
        <a:graphic>
          <a:graphicData uri="http://schemas.openxmlformats.org/presentationml/2006/ole">
            <p:oleObj spid="_x0000_s29703" name="Image" r:id="rId4" imgW="8076190" imgH="3415873" progId="">
              <p:embed/>
            </p:oleObj>
          </a:graphicData>
        </a:graphic>
      </p:graphicFrame>
    </p:spTree>
    <p:extLst>
      <p:ext uri="{BB962C8B-B14F-4D97-AF65-F5344CB8AC3E}">
        <p14:creationId xmlns:p14="http://schemas.microsoft.com/office/powerpoint/2010/main" xmlns="" val="357118437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3411"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03213" y="1625600"/>
            <a:ext cx="8599487" cy="554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aphicFrame>
        <p:nvGraphicFramePr>
          <p:cNvPr id="273413" name="Object 5"/>
          <p:cNvGraphicFramePr>
            <a:graphicFrameLocks noChangeAspect="1"/>
          </p:cNvGraphicFramePr>
          <p:nvPr/>
        </p:nvGraphicFramePr>
        <p:xfrm>
          <a:off x="552450" y="2463800"/>
          <a:ext cx="8101013" cy="3365500"/>
        </p:xfrm>
        <a:graphic>
          <a:graphicData uri="http://schemas.openxmlformats.org/presentationml/2006/ole">
            <p:oleObj spid="_x0000_s30727" name="Image" r:id="rId4" imgW="8101587" imgH="3365079" progId="">
              <p:embed/>
            </p:oleObj>
          </a:graphicData>
        </a:graphic>
      </p:graphicFrame>
      <p:sp>
        <p:nvSpPr>
          <p:cNvPr id="273414" name="Text Box 6"/>
          <p:cNvSpPr txBox="1">
            <a:spLocks noChangeArrowheads="1"/>
          </p:cNvSpPr>
          <p:nvPr/>
        </p:nvSpPr>
        <p:spPr bwMode="auto">
          <a:xfrm>
            <a:off x="2271713" y="573088"/>
            <a:ext cx="4362450" cy="822325"/>
          </a:xfrm>
          <a:prstGeom prst="rect">
            <a:avLst/>
          </a:prstGeom>
          <a:noFill/>
          <a:ln>
            <a:noFill/>
          </a:ln>
          <a:effectLst>
            <a:outerShdw blurRad="63500" dist="38099" dir="2700000" algn="ctr" rotWithShape="0">
              <a:schemeClr val="folHlink">
                <a:alpha val="74998"/>
              </a:scheme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algn="ctr"/>
            <a:r>
              <a:rPr lang="en-US" altLang="zh-TW">
                <a:solidFill>
                  <a:srgbClr val="FF0000"/>
                </a:solidFill>
                <a:latin typeface="Verdana" charset="0"/>
                <a:ea typeface="新細明體" charset="0"/>
                <a:cs typeface="新細明體" charset="0"/>
              </a:rPr>
              <a:t>Tone and Color Corrections</a:t>
            </a:r>
          </a:p>
          <a:p>
            <a:pPr algn="ctr"/>
            <a:r>
              <a:rPr lang="en-US" altLang="zh-TW">
                <a:solidFill>
                  <a:srgbClr val="FF0000"/>
                </a:solidFill>
                <a:latin typeface="Verdana" charset="0"/>
                <a:ea typeface="新細明體" charset="0"/>
                <a:cs typeface="新細明體" charset="0"/>
              </a:rPr>
              <a:t>Tone Corrections</a:t>
            </a:r>
            <a:endParaRPr lang="en-US" altLang="zh-TW">
              <a:ea typeface="新細明體" charset="0"/>
              <a:cs typeface="新細明體" charset="0"/>
            </a:endParaRPr>
          </a:p>
        </p:txBody>
      </p:sp>
    </p:spTree>
    <p:extLst>
      <p:ext uri="{BB962C8B-B14F-4D97-AF65-F5344CB8AC3E}">
        <p14:creationId xmlns:p14="http://schemas.microsoft.com/office/powerpoint/2010/main" xmlns="" val="125932769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4435"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03213" y="1625600"/>
            <a:ext cx="8599487" cy="554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aphicFrame>
        <p:nvGraphicFramePr>
          <p:cNvPr id="274438" name="Object 6"/>
          <p:cNvGraphicFramePr>
            <a:graphicFrameLocks noChangeAspect="1"/>
          </p:cNvGraphicFramePr>
          <p:nvPr/>
        </p:nvGraphicFramePr>
        <p:xfrm>
          <a:off x="627063" y="2492375"/>
          <a:ext cx="8101012" cy="3340100"/>
        </p:xfrm>
        <a:graphic>
          <a:graphicData uri="http://schemas.openxmlformats.org/presentationml/2006/ole">
            <p:oleObj spid="_x0000_s31751" name="Image" r:id="rId4" imgW="8101587" imgH="3339683" progId="">
              <p:embed/>
            </p:oleObj>
          </a:graphicData>
        </a:graphic>
      </p:graphicFrame>
      <p:sp>
        <p:nvSpPr>
          <p:cNvPr id="274439" name="Text Box 7"/>
          <p:cNvSpPr txBox="1">
            <a:spLocks noChangeArrowheads="1"/>
          </p:cNvSpPr>
          <p:nvPr/>
        </p:nvSpPr>
        <p:spPr bwMode="auto">
          <a:xfrm>
            <a:off x="2316163" y="603250"/>
            <a:ext cx="4362450" cy="822325"/>
          </a:xfrm>
          <a:prstGeom prst="rect">
            <a:avLst/>
          </a:prstGeom>
          <a:noFill/>
          <a:ln>
            <a:noFill/>
          </a:ln>
          <a:effectLst>
            <a:outerShdw blurRad="63500" dist="38099" dir="2700000" algn="ctr" rotWithShape="0">
              <a:schemeClr val="folHlink">
                <a:alpha val="74998"/>
              </a:scheme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algn="ctr"/>
            <a:r>
              <a:rPr lang="en-US" altLang="zh-TW">
                <a:solidFill>
                  <a:srgbClr val="FF0000"/>
                </a:solidFill>
                <a:latin typeface="Verdana" charset="0"/>
                <a:ea typeface="新細明體" charset="0"/>
                <a:cs typeface="新細明體" charset="0"/>
              </a:rPr>
              <a:t>Tone and Color Corrections</a:t>
            </a:r>
          </a:p>
          <a:p>
            <a:pPr algn="ctr"/>
            <a:r>
              <a:rPr lang="en-US" altLang="zh-TW">
                <a:solidFill>
                  <a:srgbClr val="FF0000"/>
                </a:solidFill>
                <a:latin typeface="Verdana" charset="0"/>
                <a:ea typeface="新細明體" charset="0"/>
                <a:cs typeface="新細明體" charset="0"/>
              </a:rPr>
              <a:t>Tone Corrections</a:t>
            </a:r>
            <a:endParaRPr lang="en-US" altLang="zh-TW">
              <a:ea typeface="新細明體" charset="0"/>
              <a:cs typeface="新細明體" charset="0"/>
            </a:endParaRPr>
          </a:p>
        </p:txBody>
      </p:sp>
    </p:spTree>
    <p:extLst>
      <p:ext uri="{BB962C8B-B14F-4D97-AF65-F5344CB8AC3E}">
        <p14:creationId xmlns:p14="http://schemas.microsoft.com/office/powerpoint/2010/main" xmlns="" val="287590520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neighborhood </a:t>
            </a:r>
            <a:r>
              <a:rPr lang="en-US" dirty="0"/>
              <a:t>processing technique </a:t>
            </a:r>
            <a:r>
              <a:rPr lang="en-US" dirty="0" smtClean="0"/>
              <a:t>Smoothing </a:t>
            </a:r>
            <a:endParaRPr lang="en-US" dirty="0"/>
          </a:p>
        </p:txBody>
      </p:sp>
      <p:pic>
        <p:nvPicPr>
          <p:cNvPr id="5" name="Content Placeholder 4" descr="Screen Shot 2015-07-29 at 3.48.39 pm.png"/>
          <p:cNvPicPr>
            <a:picLocks noGrp="1" noChangeAspect="1"/>
          </p:cNvPicPr>
          <p:nvPr>
            <p:ph idx="1"/>
          </p:nvPr>
        </p:nvPicPr>
        <p:blipFill>
          <a:blip r:embed="rId2">
            <a:extLst>
              <a:ext uri="{28A0092B-C50C-407E-A947-70E740481C1C}">
                <a14:useLocalDpi xmlns:a14="http://schemas.microsoft.com/office/drawing/2010/main" xmlns="" val="0"/>
              </a:ext>
            </a:extLst>
          </a:blip>
          <a:srcRect t="-7123" b="-7123"/>
          <a:stretch>
            <a:fillRect/>
          </a:stretch>
        </p:blipFill>
        <p:spPr/>
      </p:pic>
      <p:sp>
        <p:nvSpPr>
          <p:cNvPr id="4" name="Slide Number Placeholder 3"/>
          <p:cNvSpPr>
            <a:spLocks noGrp="1"/>
          </p:cNvSpPr>
          <p:nvPr>
            <p:ph type="sldNum" sz="quarter" idx="12"/>
          </p:nvPr>
        </p:nvSpPr>
        <p:spPr/>
        <p:txBody>
          <a:bodyPr/>
          <a:lstStyle/>
          <a:p>
            <a:fld id="{04E567AB-134B-9C4D-86BA-9D10E7A67249}" type="slidenum">
              <a:rPr lang="en-US" smtClean="0"/>
              <a:pPr/>
              <a:t>46</a:t>
            </a:fld>
            <a:endParaRPr lang="en-US"/>
          </a:p>
        </p:txBody>
      </p:sp>
    </p:spTree>
    <p:extLst>
      <p:ext uri="{BB962C8B-B14F-4D97-AF65-F5344CB8AC3E}">
        <p14:creationId xmlns:p14="http://schemas.microsoft.com/office/powerpoint/2010/main" xmlns="" val="354240888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Sharpening </a:t>
            </a:r>
            <a:endParaRPr lang="en-US" dirty="0"/>
          </a:p>
        </p:txBody>
      </p:sp>
      <p:pic>
        <p:nvPicPr>
          <p:cNvPr id="5" name="Content Placeholder 4" descr="Screen Shot 2015-07-29 at 3.51.15 pm.png"/>
          <p:cNvPicPr>
            <a:picLocks noGrp="1" noChangeAspect="1"/>
          </p:cNvPicPr>
          <p:nvPr>
            <p:ph idx="1"/>
          </p:nvPr>
        </p:nvPicPr>
        <p:blipFill>
          <a:blip r:embed="rId3">
            <a:extLst>
              <a:ext uri="{28A0092B-C50C-407E-A947-70E740481C1C}">
                <a14:useLocalDpi xmlns:a14="http://schemas.microsoft.com/office/drawing/2010/main" xmlns="" val="0"/>
              </a:ext>
            </a:extLst>
          </a:blip>
          <a:srcRect t="-12131" b="-12131"/>
          <a:stretch>
            <a:fillRect/>
          </a:stretch>
        </p:blipFill>
        <p:spPr/>
      </p:pic>
      <p:sp>
        <p:nvSpPr>
          <p:cNvPr id="4" name="Slide Number Placeholder 3"/>
          <p:cNvSpPr>
            <a:spLocks noGrp="1"/>
          </p:cNvSpPr>
          <p:nvPr>
            <p:ph type="sldNum" sz="quarter" idx="12"/>
          </p:nvPr>
        </p:nvSpPr>
        <p:spPr/>
        <p:txBody>
          <a:bodyPr/>
          <a:lstStyle/>
          <a:p>
            <a:fld id="{04E567AB-134B-9C4D-86BA-9D10E7A67249}" type="slidenum">
              <a:rPr lang="en-US" smtClean="0"/>
              <a:pPr/>
              <a:t>47</a:t>
            </a:fld>
            <a:endParaRPr lang="en-US"/>
          </a:p>
        </p:txBody>
      </p:sp>
    </p:spTree>
    <p:extLst>
      <p:ext uri="{BB962C8B-B14F-4D97-AF65-F5344CB8AC3E}">
        <p14:creationId xmlns:p14="http://schemas.microsoft.com/office/powerpoint/2010/main" xmlns="" val="37993166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Summery of the lecture </a:t>
            </a:r>
            <a:endParaRPr lang="en-US" dirty="0"/>
          </a:p>
        </p:txBody>
      </p:sp>
      <p:sp>
        <p:nvSpPr>
          <p:cNvPr id="3" name="Content Placeholder 2"/>
          <p:cNvSpPr>
            <a:spLocks noGrp="1"/>
          </p:cNvSpPr>
          <p:nvPr>
            <p:ph idx="1"/>
          </p:nvPr>
        </p:nvSpPr>
        <p:spPr/>
        <p:txBody>
          <a:bodyPr>
            <a:normAutofit/>
          </a:bodyPr>
          <a:lstStyle/>
          <a:p>
            <a:r>
              <a:rPr lang="en-US" dirty="0"/>
              <a:t>RGB color model </a:t>
            </a:r>
          </a:p>
          <a:p>
            <a:r>
              <a:rPr lang="en-US" dirty="0"/>
              <a:t>CMY model</a:t>
            </a:r>
          </a:p>
          <a:p>
            <a:r>
              <a:rPr lang="fr-FR" dirty="0"/>
              <a:t>HSI </a:t>
            </a:r>
            <a:r>
              <a:rPr lang="fr-FR" dirty="0" err="1"/>
              <a:t>color</a:t>
            </a:r>
            <a:r>
              <a:rPr lang="fr-FR" dirty="0"/>
              <a:t> model</a:t>
            </a:r>
          </a:p>
          <a:p>
            <a:r>
              <a:rPr lang="en-US" altLang="zh-CN" dirty="0" err="1"/>
              <a:t>Pseudocolors</a:t>
            </a:r>
            <a:r>
              <a:rPr lang="en-US" altLang="zh-CN" dirty="0"/>
              <a:t> image processing</a:t>
            </a:r>
          </a:p>
          <a:p>
            <a:r>
              <a:rPr lang="en-US" altLang="zh-CN"/>
              <a:t>Full color image processing </a:t>
            </a:r>
          </a:p>
          <a:p>
            <a:endParaRPr lang="en-US" dirty="0"/>
          </a:p>
          <a:p>
            <a:endParaRPr lang="en-US" dirty="0"/>
          </a:p>
          <a:p>
            <a:pPr marL="457200" lvl="1" indent="0">
              <a:buNone/>
            </a:pPr>
            <a:endParaRPr lang="en-US" dirty="0"/>
          </a:p>
          <a:p>
            <a:endParaRPr lang="en-US" dirty="0"/>
          </a:p>
          <a:p>
            <a:pPr marL="457200" lvl="1"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04E567AB-134B-9C4D-86BA-9D10E7A67249}" type="slidenum">
              <a:rPr lang="en-US" smtClean="0"/>
              <a:pPr/>
              <a:t>48</a:t>
            </a:fld>
            <a:endParaRPr lang="en-US"/>
          </a:p>
        </p:txBody>
      </p:sp>
    </p:spTree>
    <p:extLst>
      <p:ext uri="{BB962C8B-B14F-4D97-AF65-F5344CB8AC3E}">
        <p14:creationId xmlns:p14="http://schemas.microsoft.com/office/powerpoint/2010/main" xmlns="" val="408331183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 </a:t>
            </a:r>
            <a:endParaRPr lang="en-US" dirty="0"/>
          </a:p>
        </p:txBody>
      </p:sp>
      <p:sp>
        <p:nvSpPr>
          <p:cNvPr id="3" name="Content Placeholder 2"/>
          <p:cNvSpPr>
            <a:spLocks noGrp="1"/>
          </p:cNvSpPr>
          <p:nvPr>
            <p:ph idx="1"/>
          </p:nvPr>
        </p:nvSpPr>
        <p:spPr/>
        <p:txBody>
          <a:bodyPr/>
          <a:lstStyle/>
          <a:p>
            <a:pPr>
              <a:lnSpc>
                <a:spcPct val="70000"/>
              </a:lnSpc>
            </a:pPr>
            <a:r>
              <a:rPr lang="en-US" sz="2000" dirty="0"/>
              <a:t>Prof .P. K. </a:t>
            </a:r>
            <a:r>
              <a:rPr lang="en-US" sz="2000" dirty="0" err="1" smtClean="0"/>
              <a:t>Biswas</a:t>
            </a:r>
            <a:r>
              <a:rPr lang="en-US" sz="2000" dirty="0"/>
              <a:t/>
            </a:r>
            <a:br>
              <a:rPr lang="en-US" sz="2000" dirty="0"/>
            </a:br>
            <a:r>
              <a:rPr lang="en-US" sz="2000" dirty="0"/>
              <a:t>Department of Electronics and Electrical Communication </a:t>
            </a:r>
            <a:r>
              <a:rPr lang="en-US" sz="2000" dirty="0" smtClean="0"/>
              <a:t>Engineering Indian </a:t>
            </a:r>
            <a:r>
              <a:rPr lang="en-US" sz="2000" dirty="0"/>
              <a:t>Institute of Technology, </a:t>
            </a:r>
            <a:r>
              <a:rPr lang="en-US" sz="2000" dirty="0" err="1" smtClean="0"/>
              <a:t>Kharagpur</a:t>
            </a:r>
            <a:endParaRPr lang="en-US" sz="2000" dirty="0" smtClean="0"/>
          </a:p>
          <a:p>
            <a:pPr lvl="0">
              <a:lnSpc>
                <a:spcPct val="70000"/>
              </a:lnSpc>
            </a:pPr>
            <a:r>
              <a:rPr lang="en-US" sz="2000" dirty="0"/>
              <a:t>Gonzalez R. C. &amp; Woods R.E. (2008). Digital Image Processing. Prentice Hall</a:t>
            </a:r>
            <a:r>
              <a:rPr lang="en-US" sz="2000" dirty="0" smtClean="0"/>
              <a:t>.</a:t>
            </a:r>
          </a:p>
          <a:p>
            <a:pPr>
              <a:lnSpc>
                <a:spcPct val="70000"/>
              </a:lnSpc>
            </a:pPr>
            <a:r>
              <a:rPr lang="en-US" sz="2000" dirty="0"/>
              <a:t>Forsyth, D. A. &amp; Ponce, J. (2011).Computer Vision: A Modern Approach. Pearson Education.</a:t>
            </a:r>
            <a:endParaRPr lang="en-US" sz="2000" i="1" dirty="0"/>
          </a:p>
          <a:p>
            <a:pPr lvl="0">
              <a:lnSpc>
                <a:spcPct val="70000"/>
              </a:lnSpc>
            </a:pPr>
            <a:endParaRPr lang="en-US" sz="2000" dirty="0"/>
          </a:p>
          <a:p>
            <a:pPr marL="0" indent="0">
              <a:lnSpc>
                <a:spcPct val="70000"/>
              </a:lnSpc>
              <a:buNone/>
            </a:pPr>
            <a:endParaRPr lang="en-US" dirty="0"/>
          </a:p>
          <a:p>
            <a:endParaRPr lang="en-US" dirty="0"/>
          </a:p>
        </p:txBody>
      </p:sp>
      <p:sp>
        <p:nvSpPr>
          <p:cNvPr id="4" name="Slide Number Placeholder 3"/>
          <p:cNvSpPr>
            <a:spLocks noGrp="1"/>
          </p:cNvSpPr>
          <p:nvPr>
            <p:ph type="sldNum" sz="quarter" idx="12"/>
          </p:nvPr>
        </p:nvSpPr>
        <p:spPr/>
        <p:txBody>
          <a:bodyPr/>
          <a:lstStyle/>
          <a:p>
            <a:fld id="{04E567AB-134B-9C4D-86BA-9D10E7A67249}" type="slidenum">
              <a:rPr lang="en-US" smtClean="0"/>
              <a:pPr/>
              <a:t>49</a:t>
            </a:fld>
            <a:endParaRPr lang="en-US"/>
          </a:p>
        </p:txBody>
      </p:sp>
    </p:spTree>
    <p:extLst>
      <p:ext uri="{BB962C8B-B14F-4D97-AF65-F5344CB8AC3E}">
        <p14:creationId xmlns:p14="http://schemas.microsoft.com/office/powerpoint/2010/main" xmlns="" val="33816983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Text Box 2"/>
          <p:cNvSpPr txBox="1">
            <a:spLocks noChangeArrowheads="1"/>
          </p:cNvSpPr>
          <p:nvPr/>
        </p:nvSpPr>
        <p:spPr bwMode="auto">
          <a:xfrm>
            <a:off x="4495800" y="846138"/>
            <a:ext cx="184150" cy="457200"/>
          </a:xfrm>
          <a:prstGeom prst="rect">
            <a:avLst/>
          </a:prstGeom>
          <a:noFill/>
          <a:ln>
            <a:noFill/>
          </a:ln>
          <a:effectLst>
            <a:outerShdw blurRad="63500" dist="38099" dir="2700000" algn="ctr" rotWithShape="0">
              <a:schemeClr val="folHlink">
                <a:alpha val="74998"/>
              </a:scheme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algn="ctr"/>
            <a:r>
              <a:rPr lang="en-US" altLang="zh-TW">
                <a:solidFill>
                  <a:srgbClr val="FF0000"/>
                </a:solidFill>
                <a:latin typeface="Verdana" charset="0"/>
                <a:ea typeface="新細明體" charset="0"/>
                <a:cs typeface="新細明體" charset="0"/>
              </a:rPr>
              <a:t>Color Models -- RGB Model</a:t>
            </a:r>
            <a:endParaRPr lang="en-US" altLang="zh-TW">
              <a:ea typeface="新細明體" charset="0"/>
              <a:cs typeface="新細明體" charset="0"/>
            </a:endParaRPr>
          </a:p>
        </p:txBody>
      </p:sp>
      <p:pic>
        <p:nvPicPr>
          <p:cNvPr id="201731"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15938" y="2154238"/>
            <a:ext cx="7412037" cy="3997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 name="Rectangle 1"/>
          <p:cNvSpPr/>
          <p:nvPr/>
        </p:nvSpPr>
        <p:spPr>
          <a:xfrm>
            <a:off x="1953527" y="6151563"/>
            <a:ext cx="5084545" cy="338554"/>
          </a:xfrm>
          <a:prstGeom prst="rect">
            <a:avLst/>
          </a:prstGeom>
        </p:spPr>
        <p:txBody>
          <a:bodyPr wrap="none">
            <a:spAutoFit/>
          </a:bodyPr>
          <a:lstStyle/>
          <a:p>
            <a:r>
              <a:rPr lang="en-US" sz="2400" baseline="30000" dirty="0"/>
              <a:t>RGB </a:t>
            </a:r>
            <a:r>
              <a:rPr lang="en-US" sz="2400" baseline="30000" dirty="0" smtClean="0"/>
              <a:t>color </a:t>
            </a:r>
            <a:r>
              <a:rPr lang="en-US" sz="2400" baseline="30000" dirty="0"/>
              <a:t>model is based on Cartesian coordinate system</a:t>
            </a:r>
            <a:endParaRPr lang="en-US" sz="2400" dirty="0"/>
          </a:p>
        </p:txBody>
      </p:sp>
    </p:spTree>
    <p:extLst>
      <p:ext uri="{BB962C8B-B14F-4D97-AF65-F5344CB8AC3E}">
        <p14:creationId xmlns:p14="http://schemas.microsoft.com/office/powerpoint/2010/main" xmlns="" val="15736567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755"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7356" y="2405100"/>
            <a:ext cx="6144868" cy="243144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02756" name="Text Box 4"/>
          <p:cNvSpPr txBox="1">
            <a:spLocks noChangeArrowheads="1"/>
          </p:cNvSpPr>
          <p:nvPr/>
        </p:nvSpPr>
        <p:spPr bwMode="auto">
          <a:xfrm>
            <a:off x="1531393" y="827464"/>
            <a:ext cx="5378548" cy="369332"/>
          </a:xfrm>
          <a:prstGeom prst="rect">
            <a:avLst/>
          </a:prstGeom>
          <a:noFill/>
          <a:ln>
            <a:noFill/>
          </a:ln>
          <a:effectLst>
            <a:outerShdw blurRad="63500" dist="38099" dir="2700000" algn="ctr" rotWithShape="0">
              <a:schemeClr val="folHlink">
                <a:alpha val="74998"/>
              </a:scheme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square">
            <a:spAutoFit/>
          </a:bodyPr>
          <a:lstStyle/>
          <a:p>
            <a:pPr algn="ctr"/>
            <a:r>
              <a:rPr lang="en-US" altLang="zh-TW" dirty="0">
                <a:solidFill>
                  <a:srgbClr val="FF0000"/>
                </a:solidFill>
                <a:latin typeface="Verdana" charset="0"/>
                <a:ea typeface="新細明體" charset="0"/>
                <a:cs typeface="新細明體" charset="0"/>
              </a:rPr>
              <a:t>Color Models -- RGB </a:t>
            </a:r>
            <a:r>
              <a:rPr lang="en-US" altLang="zh-TW" dirty="0" smtClean="0">
                <a:solidFill>
                  <a:srgbClr val="FF0000"/>
                </a:solidFill>
                <a:latin typeface="Verdana" charset="0"/>
                <a:ea typeface="新細明體" charset="0"/>
                <a:cs typeface="新細明體" charset="0"/>
              </a:rPr>
              <a:t>Model  </a:t>
            </a:r>
            <a:endParaRPr lang="en-US" altLang="zh-TW" dirty="0">
              <a:ea typeface="新細明體" charset="0"/>
              <a:cs typeface="新細明體" charset="0"/>
            </a:endParaRPr>
          </a:p>
        </p:txBody>
      </p:sp>
      <p:sp>
        <p:nvSpPr>
          <p:cNvPr id="3" name="Rectangle 2"/>
          <p:cNvSpPr/>
          <p:nvPr/>
        </p:nvSpPr>
        <p:spPr>
          <a:xfrm>
            <a:off x="4445106" y="1926253"/>
            <a:ext cx="4572000" cy="3693319"/>
          </a:xfrm>
          <a:prstGeom prst="rect">
            <a:avLst/>
          </a:prstGeom>
        </p:spPr>
        <p:txBody>
          <a:bodyPr>
            <a:spAutoFit/>
          </a:bodyPr>
          <a:lstStyle/>
          <a:p>
            <a:r>
              <a:rPr lang="en-US" dirty="0"/>
              <a:t>True color supports 24-bit for three RGB colors. It provides a method of representing and storing graphical-image information (especially in computer processing) in an RGB color space such that a very large number of colors, shades, and hues can be displayed in an image, such as in high-quality photographic images or complex graphics</a:t>
            </a:r>
            <a:r>
              <a:rPr lang="en-US" dirty="0" smtClean="0"/>
              <a:t>.</a:t>
            </a:r>
          </a:p>
          <a:p>
            <a:endParaRPr lang="en-US" dirty="0"/>
          </a:p>
          <a:p>
            <a:r>
              <a:rPr lang="en-US" dirty="0" smtClean="0"/>
              <a:t>Usually</a:t>
            </a:r>
            <a:r>
              <a:rPr lang="en-US" dirty="0"/>
              <a:t>, true color is defined to mean 256 shades of red, green, and blue, for a total of 224 or 16,777,216 color variations. The human eye can discriminate up to ten million colors.</a:t>
            </a:r>
          </a:p>
        </p:txBody>
      </p:sp>
    </p:spTree>
    <p:extLst>
      <p:ext uri="{BB962C8B-B14F-4D97-AF65-F5344CB8AC3E}">
        <p14:creationId xmlns:p14="http://schemas.microsoft.com/office/powerpoint/2010/main" xmlns="" val="18753578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4E567AB-134B-9C4D-86BA-9D10E7A67249}" type="slidenum">
              <a:rPr lang="en-US" smtClean="0"/>
              <a:pPr/>
              <a:t>7</a:t>
            </a:fld>
            <a:endParaRPr lang="en-US"/>
          </a:p>
        </p:txBody>
      </p:sp>
      <p:pic>
        <p:nvPicPr>
          <p:cNvPr id="3" name="Picture 2"/>
          <p:cNvPicPr>
            <a:picLocks noChangeAspect="1"/>
          </p:cNvPicPr>
          <p:nvPr/>
        </p:nvPicPr>
        <p:blipFill>
          <a:blip r:embed="rId3"/>
          <a:stretch>
            <a:fillRect/>
          </a:stretch>
        </p:blipFill>
        <p:spPr>
          <a:xfrm>
            <a:off x="0" y="0"/>
            <a:ext cx="9144000" cy="6858000"/>
          </a:xfrm>
          <a:prstGeom prst="rect">
            <a:avLst/>
          </a:prstGeom>
        </p:spPr>
      </p:pic>
      <p:sp>
        <p:nvSpPr>
          <p:cNvPr id="4" name="TextBox 3"/>
          <p:cNvSpPr txBox="1"/>
          <p:nvPr/>
        </p:nvSpPr>
        <p:spPr>
          <a:xfrm>
            <a:off x="747021" y="5527483"/>
            <a:ext cx="2315764" cy="369332"/>
          </a:xfrm>
          <a:prstGeom prst="rect">
            <a:avLst/>
          </a:prstGeom>
          <a:noFill/>
        </p:spPr>
        <p:txBody>
          <a:bodyPr wrap="square" rtlCol="0">
            <a:spAutoFit/>
          </a:bodyPr>
          <a:lstStyle/>
          <a:p>
            <a:r>
              <a:rPr lang="en-US" dirty="0" smtClean="0"/>
              <a:t>Safe RGB Color Cube </a:t>
            </a:r>
            <a:endParaRPr lang="en-US" dirty="0"/>
          </a:p>
        </p:txBody>
      </p:sp>
    </p:spTree>
    <p:extLst>
      <p:ext uri="{BB962C8B-B14F-4D97-AF65-F5344CB8AC3E}">
        <p14:creationId xmlns:p14="http://schemas.microsoft.com/office/powerpoint/2010/main" xmlns="" val="22712157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03"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852738" y="1698625"/>
            <a:ext cx="5821362" cy="876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204804" name="Picture 4"/>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916238" y="2711450"/>
            <a:ext cx="6035675" cy="3863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04805" name="Text Box 5"/>
          <p:cNvSpPr txBox="1">
            <a:spLocks noChangeArrowheads="1"/>
          </p:cNvSpPr>
          <p:nvPr/>
        </p:nvSpPr>
        <p:spPr bwMode="auto">
          <a:xfrm>
            <a:off x="4391025" y="620713"/>
            <a:ext cx="184150" cy="457200"/>
          </a:xfrm>
          <a:prstGeom prst="rect">
            <a:avLst/>
          </a:prstGeom>
          <a:noFill/>
          <a:ln>
            <a:noFill/>
          </a:ln>
          <a:effectLst>
            <a:outerShdw blurRad="63500" dist="38099" dir="2700000" algn="ctr" rotWithShape="0">
              <a:schemeClr val="folHlink">
                <a:alpha val="74998"/>
              </a:scheme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algn="ctr"/>
            <a:r>
              <a:rPr lang="en-US" altLang="zh-TW">
                <a:solidFill>
                  <a:srgbClr val="FF0000"/>
                </a:solidFill>
                <a:latin typeface="Verdana" charset="0"/>
                <a:ea typeface="新細明體" charset="0"/>
                <a:cs typeface="新細明體" charset="0"/>
              </a:rPr>
              <a:t>Color Models -- RGB Model</a:t>
            </a:r>
            <a:endParaRPr lang="en-US" altLang="zh-TW">
              <a:ea typeface="新細明體" charset="0"/>
              <a:cs typeface="新細明體" charset="0"/>
            </a:endParaRPr>
          </a:p>
        </p:txBody>
      </p:sp>
      <p:sp>
        <p:nvSpPr>
          <p:cNvPr id="204807" name="Rectangle 7"/>
          <p:cNvSpPr>
            <a:spLocks noGrp="1" noChangeArrowheads="1"/>
          </p:cNvSpPr>
          <p:nvPr>
            <p:ph type="body" idx="1"/>
          </p:nvPr>
        </p:nvSpPr>
        <p:spPr bwMode="auto">
          <a:xfrm>
            <a:off x="217488" y="1584325"/>
            <a:ext cx="2457450" cy="4525963"/>
          </a:xfrm>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wrap="square" lIns="91440" tIns="45720" rIns="91440" bIns="45720" numCol="1" anchor="t" anchorCtr="0" compatLnSpc="1">
            <a:prstTxWarp prst="textNoShape">
              <a:avLst/>
            </a:prstTxWarp>
          </a:bodyPr>
          <a:lstStyle/>
          <a:p>
            <a:r>
              <a:rPr lang="en-US" altLang="zh-CN" sz="2000"/>
              <a:t>For most graphics images used for Internet applications, a set of 216 colors has been selected to represent “safe colors” which should be reliably displayed on computer monitors.</a:t>
            </a:r>
            <a:r>
              <a:rPr lang="en-US" altLang="zh-CN" sz="2800"/>
              <a:t> </a:t>
            </a:r>
            <a:endParaRPr lang="zh-TW" altLang="en-US" sz="2800"/>
          </a:p>
        </p:txBody>
      </p:sp>
    </p:spTree>
    <p:extLst>
      <p:ext uri="{BB962C8B-B14F-4D97-AF65-F5344CB8AC3E}">
        <p14:creationId xmlns:p14="http://schemas.microsoft.com/office/powerpoint/2010/main" xmlns="" val="13045078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Text Box 2"/>
          <p:cNvSpPr txBox="1">
            <a:spLocks noChangeArrowheads="1"/>
          </p:cNvSpPr>
          <p:nvPr/>
        </p:nvSpPr>
        <p:spPr bwMode="auto">
          <a:xfrm>
            <a:off x="4778375" y="666750"/>
            <a:ext cx="184150" cy="457200"/>
          </a:xfrm>
          <a:prstGeom prst="rect">
            <a:avLst/>
          </a:prstGeom>
          <a:noFill/>
          <a:ln>
            <a:noFill/>
          </a:ln>
          <a:effectLst>
            <a:outerShdw blurRad="63500" dist="38099" dir="2700000" algn="ctr" rotWithShape="0">
              <a:schemeClr val="folHlink">
                <a:alpha val="74998"/>
              </a:scheme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algn="ctr"/>
            <a:r>
              <a:rPr lang="en-US" altLang="zh-TW" dirty="0">
                <a:solidFill>
                  <a:srgbClr val="FF0000"/>
                </a:solidFill>
                <a:latin typeface="Verdana" charset="0"/>
                <a:ea typeface="新細明體" charset="0"/>
                <a:cs typeface="新細明體" charset="0"/>
              </a:rPr>
              <a:t>Color Models --</a:t>
            </a:r>
            <a:r>
              <a:rPr lang="en-US" altLang="zh-TW" dirty="0"/>
              <a:t> </a:t>
            </a:r>
            <a:r>
              <a:rPr lang="en-US" altLang="zh-TW" dirty="0">
                <a:solidFill>
                  <a:srgbClr val="FF0000"/>
                </a:solidFill>
                <a:latin typeface="Verdana" charset="0"/>
                <a:ea typeface="新細明體" charset="0"/>
                <a:cs typeface="新細明體" charset="0"/>
              </a:rPr>
              <a:t>CMY and CMYK Models</a:t>
            </a:r>
          </a:p>
        </p:txBody>
      </p:sp>
      <p:sp>
        <p:nvSpPr>
          <p:cNvPr id="259077" name="Rectangle 5"/>
          <p:cNvSpPr>
            <a:spLocks noGrp="1" noChangeArrowheads="1"/>
          </p:cNvSpPr>
          <p:nvPr>
            <p:ph type="body" sz="half" idx="1"/>
          </p:nvPr>
        </p:nvSpPr>
        <p:spPr bwMode="auto">
          <a:xfrm>
            <a:off x="457200" y="1600200"/>
            <a:ext cx="7412038" cy="4525963"/>
          </a:xfrm>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wrap="square" lIns="91440" tIns="45720" rIns="91440" bIns="45720" numCol="1" anchor="t" anchorCtr="0" compatLnSpc="1">
            <a:prstTxWarp prst="textNoShape">
              <a:avLst/>
            </a:prstTxWarp>
          </a:bodyPr>
          <a:lstStyle/>
          <a:p>
            <a:r>
              <a:rPr lang="en-US" sz="2800" dirty="0"/>
              <a:t>Cyan, Magenta and Yellow model. </a:t>
            </a:r>
            <a:endParaRPr lang="en-US" altLang="zh-TW" sz="2800" dirty="0" smtClean="0">
              <a:ea typeface="新細明體" charset="0"/>
              <a:cs typeface="新細明體" charset="0"/>
            </a:endParaRPr>
          </a:p>
          <a:p>
            <a:r>
              <a:rPr lang="en-US" altLang="zh-TW" sz="2800" dirty="0" smtClean="0">
                <a:ea typeface="新細明體" charset="0"/>
                <a:cs typeface="新細明體" charset="0"/>
              </a:rPr>
              <a:t>A</a:t>
            </a:r>
            <a:r>
              <a:rPr lang="en-US" altLang="zh-TW" sz="2800" dirty="0" smtClean="0"/>
              <a:t>n </a:t>
            </a:r>
            <a:r>
              <a:rPr lang="en-US" altLang="zh-TW" sz="2800" dirty="0"/>
              <a:t>RGB to CMY </a:t>
            </a:r>
            <a:r>
              <a:rPr lang="en-US" altLang="zh-TW" sz="2800" dirty="0" smtClean="0"/>
              <a:t>conversion</a:t>
            </a:r>
          </a:p>
          <a:p>
            <a:endParaRPr lang="en-US" altLang="zh-TW" sz="2800" dirty="0"/>
          </a:p>
          <a:p>
            <a:endParaRPr lang="en-US" altLang="zh-TW" sz="2800" dirty="0" smtClean="0"/>
          </a:p>
          <a:p>
            <a:endParaRPr lang="en-US" altLang="zh-TW" sz="2800" dirty="0"/>
          </a:p>
          <a:p>
            <a:endParaRPr lang="en-US" altLang="zh-TW" sz="2800" dirty="0" smtClean="0"/>
          </a:p>
          <a:p>
            <a:endParaRPr lang="en-US" altLang="zh-TW" sz="2800" dirty="0"/>
          </a:p>
          <a:p>
            <a:r>
              <a:rPr lang="en-US" altLang="zh-TW" sz="2800" dirty="0" smtClean="0"/>
              <a:t>For CMYK black color is add </a:t>
            </a:r>
            <a:endParaRPr lang="en-US" altLang="zh-TW" sz="2800" dirty="0"/>
          </a:p>
        </p:txBody>
      </p:sp>
      <p:graphicFrame>
        <p:nvGraphicFramePr>
          <p:cNvPr id="259078" name="Object 6"/>
          <p:cNvGraphicFramePr>
            <a:graphicFrameLocks noGrp="1" noChangeAspect="1"/>
          </p:cNvGraphicFramePr>
          <p:nvPr>
            <p:ph sz="half" idx="2"/>
            <p:extLst>
              <p:ext uri="{D42A27DB-BD31-4B8C-83A1-F6EECF244321}">
                <p14:modId xmlns:p14="http://schemas.microsoft.com/office/powerpoint/2010/main" xmlns="" val="1468099678"/>
              </p:ext>
            </p:extLst>
          </p:nvPr>
        </p:nvGraphicFramePr>
        <p:xfrm>
          <a:off x="1562100" y="3102017"/>
          <a:ext cx="2532063" cy="1728788"/>
        </p:xfrm>
        <a:graphic>
          <a:graphicData uri="http://schemas.openxmlformats.org/presentationml/2006/ole">
            <p:oleObj spid="_x0000_s2092" name="Equation" r:id="rId3" imgW="1040948" imgH="710891" progId="Equation.3">
              <p:embed/>
            </p:oleObj>
          </a:graphicData>
        </a:graphic>
      </p:graphicFrame>
      <p:sp>
        <p:nvSpPr>
          <p:cNvPr id="2" name="TextBox 1"/>
          <p:cNvSpPr txBox="1"/>
          <p:nvPr/>
        </p:nvSpPr>
        <p:spPr>
          <a:xfrm>
            <a:off x="5210469" y="1101762"/>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xmlns="" val="21535470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16053</TotalTime>
  <Words>1090</Words>
  <Application>Microsoft Macintosh PowerPoint</Application>
  <PresentationFormat>On-screen Show (4:3)</PresentationFormat>
  <Paragraphs>190</Paragraphs>
  <Slides>49</Slides>
  <Notes>0</Notes>
  <HiddenSlides>0</HiddenSlides>
  <MMClips>0</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49</vt:i4>
      </vt:variant>
    </vt:vector>
  </HeadingPairs>
  <TitlesOfParts>
    <vt:vector size="53" baseType="lpstr">
      <vt:lpstr>Office Theme</vt:lpstr>
      <vt:lpstr>Equation</vt:lpstr>
      <vt:lpstr>Image</vt:lpstr>
      <vt:lpstr>方程式</vt:lpstr>
      <vt:lpstr>Digital Image Processing CSC331 </vt:lpstr>
      <vt:lpstr>Summery of previous lecture </vt:lpstr>
      <vt:lpstr>Todays lecture </vt:lpstr>
      <vt:lpstr>Color model  </vt:lpstr>
      <vt:lpstr>Slide 5</vt:lpstr>
      <vt:lpstr>Slide 6</vt:lpstr>
      <vt:lpstr>Slide 7</vt:lpstr>
      <vt:lpstr>Slide 8</vt:lpstr>
      <vt:lpstr>Slide 9</vt:lpstr>
      <vt:lpstr>HSI color model</vt:lpstr>
      <vt:lpstr>3D-polar Coordinate Colour Spaces</vt:lpstr>
      <vt:lpstr>Conversion of RGB  to HSI </vt:lpstr>
      <vt:lpstr>Slide 13</vt:lpstr>
      <vt:lpstr>Slide 14</vt:lpstr>
      <vt:lpstr>Slide 15</vt:lpstr>
      <vt:lpstr>Slide 16</vt:lpstr>
      <vt:lpstr>Slide 17</vt:lpstr>
      <vt:lpstr>Slide 18</vt:lpstr>
      <vt:lpstr>Slide 19</vt:lpstr>
      <vt:lpstr>Slide 20</vt:lpstr>
      <vt:lpstr>HSI property </vt:lpstr>
      <vt:lpstr>Slide 22</vt:lpstr>
      <vt:lpstr>Slide 23</vt:lpstr>
      <vt:lpstr>Color image processing</vt:lpstr>
      <vt:lpstr>Slide 25</vt:lpstr>
      <vt:lpstr>Slide 26</vt:lpstr>
      <vt:lpstr>Gray level to color transformation – spatial domain</vt:lpstr>
      <vt:lpstr>How its done?</vt:lpstr>
      <vt:lpstr>Examples</vt:lpstr>
      <vt:lpstr>Example 2</vt:lpstr>
      <vt:lpstr>Slide 31</vt:lpstr>
      <vt:lpstr>Slide 32</vt:lpstr>
      <vt:lpstr>Slide 33</vt:lpstr>
      <vt:lpstr>Slide 34</vt:lpstr>
      <vt:lpstr>Slide 35</vt:lpstr>
      <vt:lpstr>Slide 36</vt:lpstr>
      <vt:lpstr>Slide 37</vt:lpstr>
      <vt:lpstr>Transformation to red, green and blue components </vt:lpstr>
      <vt:lpstr>color slicing </vt:lpstr>
      <vt:lpstr>Slide 40</vt:lpstr>
      <vt:lpstr>Tone correction</vt:lpstr>
      <vt:lpstr>Slide 42</vt:lpstr>
      <vt:lpstr>Slide 43</vt:lpstr>
      <vt:lpstr>Slide 44</vt:lpstr>
      <vt:lpstr>Slide 45</vt:lpstr>
      <vt:lpstr>neighborhood processing technique Smoothing </vt:lpstr>
      <vt:lpstr>Sharpening </vt:lpstr>
      <vt:lpstr>Summery of the lecture </vt:lpstr>
      <vt:lpstr>References </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Image Processing </dc:title>
  <dc:creator>user</dc:creator>
  <cp:lastModifiedBy>NTS</cp:lastModifiedBy>
  <cp:revision>903</cp:revision>
  <dcterms:created xsi:type="dcterms:W3CDTF">2015-05-04T09:46:19Z</dcterms:created>
  <dcterms:modified xsi:type="dcterms:W3CDTF">2015-07-29T12:55:48Z</dcterms:modified>
</cp:coreProperties>
</file>